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s/comment1.xml" ContentType="application/vnd.openxmlformats-officedocument.presentationml.comment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1pPr>
    <a:lvl2pPr marL="0" marR="0" indent="4572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2pPr>
    <a:lvl3pPr marL="0" marR="0" indent="9144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500"/>
      </a:spcBef>
      <a:spcAft>
        <a:spcPts val="0"/>
      </a:spcAft>
      <a:buClrTx/>
      <a:buSzTx/>
      <a:buFontTx/>
      <a:buNone/>
      <a:tabLst/>
      <a:defRPr b="0" baseline="-1000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Montserrat Thin Regular"/>
        <a:ea typeface="Montserrat Thin Regular"/>
        <a:cs typeface="Montserrat Thin Regular"/>
        <a:sym typeface="Montserrat Thin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Danilo Kacanski" initials="D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Montserrat Thin Regular"/>
          <a:ea typeface="Montserrat Thin Regular"/>
          <a:cs typeface="Montserrat Thin Regular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comments" Target="comments/comment1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5-06-25T21:50:11.787" idx="1">
    <p:pos x="11713" y="4333"/>
    <p:text>ython liste su zapravo nizovi u memoriji (contiguous memory blocks). To znači da:
Ako znaš adresu početka niza i veličinu jednog elementa, lako izračunaš gde se nalazi niz[i]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hape 3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ftverski algoritmi u sistemima automatskog upravljanja"/>
          <p:cNvSpPr txBox="1"/>
          <p:nvPr/>
        </p:nvSpPr>
        <p:spPr>
          <a:xfrm>
            <a:off x="3289300" y="8592777"/>
            <a:ext cx="1237681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Softverski algoritmi u sistemima automatskog upravljanja</a:t>
            </a:r>
          </a:p>
        </p:txBody>
      </p:sp>
      <p:sp>
        <p:nvSpPr>
          <p:cNvPr id="16" name="Rectangle"/>
          <p:cNvSpPr/>
          <p:nvPr/>
        </p:nvSpPr>
        <p:spPr>
          <a:xfrm>
            <a:off x="23639349" y="4393670"/>
            <a:ext cx="745471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7" name="Rectangle"/>
          <p:cNvSpPr/>
          <p:nvPr/>
        </p:nvSpPr>
        <p:spPr>
          <a:xfrm>
            <a:off x="3299967" y="9201629"/>
            <a:ext cx="6122595" cy="70030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" name="Rectangle"/>
          <p:cNvSpPr/>
          <p:nvPr/>
        </p:nvSpPr>
        <p:spPr>
          <a:xfrm>
            <a:off x="9333023" y="9201629"/>
            <a:ext cx="5813865" cy="8537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9" name="Presentation Title"/>
          <p:cNvSpPr txBox="1"/>
          <p:nvPr>
            <p:ph type="title" hasCustomPrompt="1"/>
          </p:nvPr>
        </p:nvSpPr>
        <p:spPr>
          <a:xfrm>
            <a:off x="3289300" y="9446566"/>
            <a:ext cx="15581090" cy="25524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pc="-180" sz="9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0" name="Rectangle"/>
          <p:cNvSpPr/>
          <p:nvPr/>
        </p:nvSpPr>
        <p:spPr>
          <a:xfrm>
            <a:off x="5285998" y="1280486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1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2" name="Danilo Kaćanski, Ivan Radman"/>
          <p:cNvSpPr/>
          <p:nvPr/>
        </p:nvSpPr>
        <p:spPr>
          <a:xfrm>
            <a:off x="52152" y="12787982"/>
            <a:ext cx="623840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Danilo Kaćanski, Ivan Radman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"/>
          <p:cNvSpPr/>
          <p:nvPr/>
        </p:nvSpPr>
        <p:spPr>
          <a:xfrm>
            <a:off x="-28181" y="4299837"/>
            <a:ext cx="725727" cy="511632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57" name="Slide Title"/>
          <p:cNvSpPr txBox="1"/>
          <p:nvPr>
            <p:ph type="title" hasCustomPrompt="1"/>
          </p:nvPr>
        </p:nvSpPr>
        <p:spPr>
          <a:xfrm>
            <a:off x="5525783" y="3703090"/>
            <a:ext cx="4912101" cy="884338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</p:spPr>
        <p:txBody>
          <a:bodyPr anchor="ctr"/>
          <a:lstStyle>
            <a:lvl1pPr marR="177800" indent="190500" algn="ctr" defTabSz="825500">
              <a:lnSpc>
                <a:spcPct val="100000"/>
              </a:lnSpc>
              <a:defRPr spc="0" sz="3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8" name="Body Level One…"/>
          <p:cNvSpPr txBox="1"/>
          <p:nvPr>
            <p:ph type="body" sz="half" idx="1" hasCustomPrompt="1"/>
          </p:nvPr>
        </p:nvSpPr>
        <p:spPr>
          <a:xfrm>
            <a:off x="5514916" y="4601556"/>
            <a:ext cx="13354168" cy="5451400"/>
          </a:xfrm>
          <a:prstGeom prst="rect">
            <a:avLst/>
          </a:prstGeom>
          <a:solidFill>
            <a:schemeClr val="accent5">
              <a:hueOff val="-441271"/>
              <a:satOff val="-99999"/>
              <a:lumOff val="29232"/>
            </a:schemeClr>
          </a:solidFill>
        </p:spPr>
        <p:txBody>
          <a:bodyPr lIns="190500" tIns="190500" rIns="190500" bIns="190500"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9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60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61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62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copy"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Body Level One…"/>
          <p:cNvSpPr txBox="1"/>
          <p:nvPr>
            <p:ph type="body" sz="quarter" idx="1" hasCustomPrompt="1"/>
          </p:nvPr>
        </p:nvSpPr>
        <p:spPr>
          <a:xfrm>
            <a:off x="1896820" y="1347411"/>
            <a:ext cx="14523376" cy="4393250"/>
          </a:xfrm>
          <a:prstGeom prst="rect">
            <a:avLst/>
          </a:prstGeom>
          <a:solidFill>
            <a:schemeClr val="accent5">
              <a:hueOff val="-441271"/>
              <a:satOff val="-99999"/>
              <a:lumOff val="29232"/>
            </a:schemeClr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</p:spPr>
        <p:txBody>
          <a:bodyPr lIns="0" tIns="0" rIns="0" bIns="0" numCol="1" spcCol="38100"/>
          <a:lstStyle>
            <a:lvl1pPr marL="698500"/>
            <a:lvl2pPr marL="1308100"/>
            <a:lvl3pPr marL="1917700"/>
            <a:lvl4pPr marL="2527300"/>
            <a:lvl5pPr marL="3136900"/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6" name="Rectangle"/>
          <p:cNvSpPr/>
          <p:nvPr/>
        </p:nvSpPr>
        <p:spPr>
          <a:xfrm>
            <a:off x="-28181" y="4299837"/>
            <a:ext cx="725727" cy="5116326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7" name="Slide Title"/>
          <p:cNvSpPr txBox="1"/>
          <p:nvPr>
            <p:ph type="title" hasCustomPrompt="1"/>
          </p:nvPr>
        </p:nvSpPr>
        <p:spPr>
          <a:xfrm>
            <a:off x="2721223" y="877121"/>
            <a:ext cx="4912102" cy="884338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</p:spPr>
        <p:txBody>
          <a:bodyPr anchor="ctr"/>
          <a:lstStyle>
            <a:lvl1pPr marR="177800" indent="190500" algn="ctr" defTabSz="825500">
              <a:lnSpc>
                <a:spcPct val="100000"/>
              </a:lnSpc>
              <a:defRPr spc="0" sz="3200">
                <a:solidFill>
                  <a:srgbClr val="FFFFFF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88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90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91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00" name="Efficient Linux"/>
          <p:cNvSpPr txBox="1"/>
          <p:nvPr/>
        </p:nvSpPr>
        <p:spPr>
          <a:xfrm>
            <a:off x="2480453" y="8592777"/>
            <a:ext cx="3012457" cy="635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Efficient Linux</a:t>
            </a:r>
          </a:p>
        </p:txBody>
      </p:sp>
      <p:sp>
        <p:nvSpPr>
          <p:cNvPr id="201" name="Rectangle"/>
          <p:cNvSpPr/>
          <p:nvPr/>
        </p:nvSpPr>
        <p:spPr>
          <a:xfrm>
            <a:off x="23639349" y="4393670"/>
            <a:ext cx="725727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2" name="Rectangle"/>
          <p:cNvSpPr/>
          <p:nvPr/>
        </p:nvSpPr>
        <p:spPr>
          <a:xfrm>
            <a:off x="2372868" y="9213336"/>
            <a:ext cx="3115076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4293656" y="9213336"/>
            <a:ext cx="1343512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4" name="Presentation Title"/>
          <p:cNvSpPr txBox="1"/>
          <p:nvPr/>
        </p:nvSpPr>
        <p:spPr>
          <a:xfrm>
            <a:off x="2458810" y="9446566"/>
            <a:ext cx="15581091" cy="16188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aseline="0" spc="-180" sz="90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05" name="Rectangle"/>
          <p:cNvSpPr/>
          <p:nvPr/>
        </p:nvSpPr>
        <p:spPr>
          <a:xfrm>
            <a:off x="-1" y="12752239"/>
            <a:ext cx="24384001" cy="3810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6" name="Jannis Seemann"/>
          <p:cNvSpPr/>
          <p:nvPr/>
        </p:nvSpPr>
        <p:spPr>
          <a:xfrm>
            <a:off x="1352" y="12787982"/>
            <a:ext cx="337412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207" name="Rectangle"/>
          <p:cNvSpPr/>
          <p:nvPr/>
        </p:nvSpPr>
        <p:spPr>
          <a:xfrm>
            <a:off x="3325272" y="12785813"/>
            <a:ext cx="38101" cy="93980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208" name="Efficient Linux"/>
          <p:cNvSpPr/>
          <p:nvPr/>
        </p:nvSpPr>
        <p:spPr>
          <a:xfrm>
            <a:off x="3349319" y="12797452"/>
            <a:ext cx="834972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17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8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1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8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229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38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48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 numCol="1" spcCol="38100"/>
          <a:lstStyle>
            <a:lvl1pPr marL="381000"/>
            <a:lvl2pPr marL="990600">
              <a:buChar char="‣"/>
            </a:lvl2pPr>
            <a:lvl3pPr marL="1600200">
              <a:buChar char="‣"/>
            </a:lvl3pPr>
            <a:lvl4pPr marL="2209800"/>
            <a:lvl5pPr marL="2819400">
              <a:buChar char="‣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9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undraw_file-manager_yics-2.svg"/>
          <p:cNvSpPr/>
          <p:nvPr>
            <p:ph type="pic" sz="quarter" idx="21"/>
          </p:nvPr>
        </p:nvSpPr>
        <p:spPr>
          <a:xfrm>
            <a:off x="16538019" y="869926"/>
            <a:ext cx="5341225" cy="566587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" name="Efficient Linux"/>
          <p:cNvSpPr txBox="1"/>
          <p:nvPr/>
        </p:nvSpPr>
        <p:spPr>
          <a:xfrm>
            <a:off x="2480453" y="8592777"/>
            <a:ext cx="3012457" cy="635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-9375" sz="3200"/>
            </a:lvl1pPr>
          </a:lstStyle>
          <a:p>
            <a:pPr/>
            <a:r>
              <a:t>Efficient Linux</a:t>
            </a:r>
          </a:p>
        </p:txBody>
      </p:sp>
      <p:sp>
        <p:nvSpPr>
          <p:cNvPr id="32" name="Rectangle"/>
          <p:cNvSpPr/>
          <p:nvPr/>
        </p:nvSpPr>
        <p:spPr>
          <a:xfrm>
            <a:off x="23639349" y="4393670"/>
            <a:ext cx="725727" cy="4928661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3" name="Rectangle"/>
          <p:cNvSpPr/>
          <p:nvPr/>
        </p:nvSpPr>
        <p:spPr>
          <a:xfrm>
            <a:off x="2372868" y="9213336"/>
            <a:ext cx="3115076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  <a:alpha val="33000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4" name="Rectangle"/>
          <p:cNvSpPr/>
          <p:nvPr/>
        </p:nvSpPr>
        <p:spPr>
          <a:xfrm>
            <a:off x="4293656" y="9213336"/>
            <a:ext cx="1343512" cy="58323"/>
          </a:xfrm>
          <a:prstGeom prst="rect">
            <a:avLst/>
          </a:pr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5" name="Presentation Title"/>
          <p:cNvSpPr txBox="1"/>
          <p:nvPr/>
        </p:nvSpPr>
        <p:spPr>
          <a:xfrm>
            <a:off x="2458810" y="9446566"/>
            <a:ext cx="15581091" cy="16188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15900" dist="0" dir="5400000">
              <a:srgbClr val="FFFFFF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aseline="0" spc="-180" sz="90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36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7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38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39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66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275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27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baseline="0" spc="-55" sz="55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aseline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baseline="0" spc="-250" sz="25000">
                <a:latin typeface="+mj-lt"/>
                <a:ea typeface="+mj-ea"/>
                <a:cs typeface="+mj-cs"/>
                <a:sym typeface="Helvetica Neue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93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55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1" baseline="0" sz="36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302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numCol="1" spcCol="38100"/>
          <a:lstStyle>
            <a:lvl1pPr marL="638923" indent="-4699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baseline="0"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1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2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"/>
          <p:cNvSpPr/>
          <p:nvPr/>
        </p:nvSpPr>
        <p:spPr>
          <a:xfrm>
            <a:off x="5340338" y="12888438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48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49" name="Body Level One…"/>
          <p:cNvSpPr txBox="1"/>
          <p:nvPr>
            <p:ph type="body" idx="1" hasCustomPrompt="1"/>
          </p:nvPr>
        </p:nvSpPr>
        <p:spPr>
          <a:xfrm>
            <a:off x="2029490" y="2483810"/>
            <a:ext cx="19339453" cy="10139379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1" name="Danilo Kaćanski, Ivan Radman"/>
          <p:cNvSpPr/>
          <p:nvPr/>
        </p:nvSpPr>
        <p:spPr>
          <a:xfrm>
            <a:off x="-5565" y="12755137"/>
            <a:ext cx="5831941" cy="96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Danilo Kaćanski, Ivan Radman</a:t>
            </a:r>
          </a:p>
        </p:txBody>
      </p:sp>
      <p:sp>
        <p:nvSpPr>
          <p:cNvPr id="52" name="Softverski algoritmi u sistemima automatskog upravljanja"/>
          <p:cNvSpPr/>
          <p:nvPr/>
        </p:nvSpPr>
        <p:spPr>
          <a:xfrm>
            <a:off x="5359379" y="12781632"/>
            <a:ext cx="9712907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Softverski algoritmi u sistemima automatskog upravljanja</a:t>
            </a:r>
          </a:p>
        </p:txBody>
      </p:sp>
      <p:sp>
        <p:nvSpPr>
          <p:cNvPr id="53" name="Rectangle"/>
          <p:cNvSpPr/>
          <p:nvPr/>
        </p:nvSpPr>
        <p:spPr>
          <a:xfrm>
            <a:off x="-492784" y="13900937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idx="1" hasCustomPrompt="1"/>
          </p:nvPr>
        </p:nvSpPr>
        <p:spPr>
          <a:xfrm>
            <a:off x="2029490" y="2483810"/>
            <a:ext cx="19339453" cy="10139379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ncy bulle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"/>
          <p:cNvSpPr/>
          <p:nvPr>
            <p:ph type="body" sz="half" idx="21"/>
          </p:nvPr>
        </p:nvSpPr>
        <p:spPr>
          <a:xfrm>
            <a:off x="1987242" y="3212146"/>
            <a:ext cx="17077176" cy="3963284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71" name="Bullet points 1"/>
          <p:cNvSpPr/>
          <p:nvPr>
            <p:ph type="body" sz="quarter" idx="22"/>
          </p:nvPr>
        </p:nvSpPr>
        <p:spPr>
          <a:xfrm>
            <a:off x="1943456" y="3814434"/>
            <a:ext cx="17164748" cy="3360996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xfrm>
            <a:off x="2095500" y="0"/>
            <a:ext cx="20834183" cy="207953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73" name="Use custom"/>
          <p:cNvSpPr/>
          <p:nvPr>
            <p:ph type="body" sz="quarter" idx="23"/>
          </p:nvPr>
        </p:nvSpPr>
        <p:spPr>
          <a:xfrm>
            <a:off x="2950641" y="2719743"/>
            <a:ext cx="9611843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Use custom </a:t>
            </a:r>
          </a:p>
        </p:txBody>
      </p:sp>
      <p:sp>
        <p:nvSpPr>
          <p:cNvPr id="74" name="Rectangle"/>
          <p:cNvSpPr/>
          <p:nvPr>
            <p:ph type="body" sz="half" idx="24"/>
          </p:nvPr>
        </p:nvSpPr>
        <p:spPr>
          <a:xfrm>
            <a:off x="1987243" y="8327090"/>
            <a:ext cx="17077175" cy="3963283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75" name="Bullet points 2"/>
          <p:cNvSpPr/>
          <p:nvPr>
            <p:ph type="body" sz="quarter" idx="25"/>
          </p:nvPr>
        </p:nvSpPr>
        <p:spPr>
          <a:xfrm>
            <a:off x="1943456" y="8929378"/>
            <a:ext cx="17164749" cy="3360996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76" name="Use custom"/>
          <p:cNvSpPr/>
          <p:nvPr>
            <p:ph type="body" sz="quarter" idx="26"/>
          </p:nvPr>
        </p:nvSpPr>
        <p:spPr>
          <a:xfrm>
            <a:off x="2950641" y="7834686"/>
            <a:ext cx="9611844" cy="1047383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Use custom 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ncy bullet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"/>
          <p:cNvSpPr/>
          <p:nvPr>
            <p:ph type="body" sz="quarter" idx="21"/>
          </p:nvPr>
        </p:nvSpPr>
        <p:spPr>
          <a:xfrm>
            <a:off x="1987242" y="816173"/>
            <a:ext cx="17077176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85" name="Bullet points 1"/>
          <p:cNvSpPr/>
          <p:nvPr>
            <p:ph type="body" sz="quarter" idx="22"/>
          </p:nvPr>
        </p:nvSpPr>
        <p:spPr>
          <a:xfrm>
            <a:off x="2913017" y="1418461"/>
            <a:ext cx="16195187" cy="2781452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86" name="Subtitle 1"/>
          <p:cNvSpPr/>
          <p:nvPr>
            <p:ph type="body" sz="quarter" idx="23"/>
          </p:nvPr>
        </p:nvSpPr>
        <p:spPr>
          <a:xfrm>
            <a:off x="2950641" y="323770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1</a:t>
            </a:r>
          </a:p>
        </p:txBody>
      </p:sp>
      <p:sp>
        <p:nvSpPr>
          <p:cNvPr id="87" name="Rectangle"/>
          <p:cNvSpPr/>
          <p:nvPr>
            <p:ph type="body" sz="quarter" idx="24"/>
          </p:nvPr>
        </p:nvSpPr>
        <p:spPr>
          <a:xfrm>
            <a:off x="1987243" y="4944462"/>
            <a:ext cx="17077175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88" name="Bullet points 2"/>
          <p:cNvSpPr/>
          <p:nvPr>
            <p:ph type="body" sz="quarter" idx="25"/>
          </p:nvPr>
        </p:nvSpPr>
        <p:spPr>
          <a:xfrm>
            <a:off x="2913017" y="5546750"/>
            <a:ext cx="16195188" cy="2781452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89" name="Subtitle 2"/>
          <p:cNvSpPr/>
          <p:nvPr>
            <p:ph type="body" sz="quarter" idx="26"/>
          </p:nvPr>
        </p:nvSpPr>
        <p:spPr>
          <a:xfrm>
            <a:off x="2950641" y="4452059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2</a:t>
            </a:r>
          </a:p>
        </p:txBody>
      </p:sp>
      <p:sp>
        <p:nvSpPr>
          <p:cNvPr id="90" name="Rectangle"/>
          <p:cNvSpPr/>
          <p:nvPr>
            <p:ph type="body" sz="quarter" idx="27"/>
          </p:nvPr>
        </p:nvSpPr>
        <p:spPr>
          <a:xfrm>
            <a:off x="1987243" y="9197062"/>
            <a:ext cx="17077175" cy="3175001"/>
          </a:xfrm>
          <a:prstGeom prst="roundRect">
            <a:avLst>
              <a:gd name="adj" fmla="val 0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91" name="Bullet points 3"/>
          <p:cNvSpPr/>
          <p:nvPr>
            <p:ph type="body" sz="quarter" idx="28"/>
          </p:nvPr>
        </p:nvSpPr>
        <p:spPr>
          <a:xfrm>
            <a:off x="2913017" y="9799350"/>
            <a:ext cx="16195188" cy="2564954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3</a:t>
            </a:r>
          </a:p>
        </p:txBody>
      </p:sp>
      <p:sp>
        <p:nvSpPr>
          <p:cNvPr id="92" name="Subtitle 3"/>
          <p:cNvSpPr/>
          <p:nvPr>
            <p:ph type="body" sz="quarter" idx="29"/>
          </p:nvPr>
        </p:nvSpPr>
        <p:spPr>
          <a:xfrm>
            <a:off x="2950641" y="8704659"/>
            <a:ext cx="11427674" cy="1047382"/>
          </a:xfrm>
          <a:prstGeom prst="roundRect">
            <a:avLst>
              <a:gd name="adj" fmla="val 13358"/>
            </a:avLst>
          </a:prstGeom>
          <a:solidFill>
            <a:srgbClr val="FFFFFF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Subtitle 3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con bullets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"/>
          <p:cNvSpPr/>
          <p:nvPr>
            <p:ph type="body" sz="half" idx="21"/>
          </p:nvPr>
        </p:nvSpPr>
        <p:spPr>
          <a:xfrm>
            <a:off x="1987242" y="3075898"/>
            <a:ext cx="17077176" cy="3963284"/>
          </a:xfrm>
          <a:prstGeom prst="roundRect">
            <a:avLst>
              <a:gd name="adj" fmla="val 10405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01" name="Bullet points 1"/>
          <p:cNvSpPr/>
          <p:nvPr>
            <p:ph type="body" sz="quarter" idx="22"/>
          </p:nvPr>
        </p:nvSpPr>
        <p:spPr>
          <a:xfrm>
            <a:off x="6012107" y="3075898"/>
            <a:ext cx="12767224" cy="3963284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102" name="Rounded Rectangle"/>
          <p:cNvSpPr/>
          <p:nvPr>
            <p:ph type="body" sz="half" idx="23"/>
          </p:nvPr>
        </p:nvSpPr>
        <p:spPr>
          <a:xfrm>
            <a:off x="1987242" y="7827210"/>
            <a:ext cx="17077176" cy="3962401"/>
          </a:xfrm>
          <a:prstGeom prst="roundRect">
            <a:avLst>
              <a:gd name="adj" fmla="val 1040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03" name="Bullet points 2"/>
          <p:cNvSpPr/>
          <p:nvPr>
            <p:ph type="body" sz="quarter" idx="24"/>
          </p:nvPr>
        </p:nvSpPr>
        <p:spPr>
          <a:xfrm>
            <a:off x="6012107" y="7827210"/>
            <a:ext cx="12767224" cy="39624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104" name="Image"/>
          <p:cNvSpPr/>
          <p:nvPr>
            <p:ph type="pic" sz="quarter" idx="25"/>
          </p:nvPr>
        </p:nvSpPr>
        <p:spPr>
          <a:xfrm>
            <a:off x="2777796" y="3836850"/>
            <a:ext cx="2746553" cy="244138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26"/>
          </p:nvPr>
        </p:nvSpPr>
        <p:spPr>
          <a:xfrm>
            <a:off x="2777796" y="8587720"/>
            <a:ext cx="2746553" cy="24413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06" name="Slide Title"/>
          <p:cNvSpPr txBox="1"/>
          <p:nvPr>
            <p:ph type="title" hasCustomPrompt="1"/>
          </p:nvPr>
        </p:nvSpPr>
        <p:spPr>
          <a:xfrm>
            <a:off x="2095500" y="0"/>
            <a:ext cx="20834183" cy="221578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uzz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Title"/>
          <p:cNvSpPr txBox="1"/>
          <p:nvPr>
            <p:ph type="title" hasCustomPrompt="1"/>
          </p:nvPr>
        </p:nvSpPr>
        <p:spPr>
          <a:xfrm>
            <a:off x="2092990" y="203772"/>
            <a:ext cx="20758635" cy="1988246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0000"/>
              </a:lnSpc>
            </a:lvl1pPr>
          </a:lstStyle>
          <a:p>
            <a:pPr/>
            <a:r>
              <a:t>Slide Title</a:t>
            </a:r>
          </a:p>
        </p:txBody>
      </p:sp>
      <p:sp>
        <p:nvSpPr>
          <p:cNvPr id="115" name="Freeform 17"/>
          <p:cNvSpPr/>
          <p:nvPr/>
        </p:nvSpPr>
        <p:spPr>
          <a:xfrm>
            <a:off x="12259971" y="3694957"/>
            <a:ext cx="3400670" cy="4090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435" y="6649"/>
                </a:moveTo>
                <a:cubicBezTo>
                  <a:pt x="18435" y="6649"/>
                  <a:pt x="18435" y="6649"/>
                  <a:pt x="18435" y="6649"/>
                </a:cubicBezTo>
                <a:cubicBezTo>
                  <a:pt x="18611" y="6649"/>
                  <a:pt x="18787" y="6691"/>
                  <a:pt x="18963" y="6775"/>
                </a:cubicBezTo>
                <a:cubicBezTo>
                  <a:pt x="19063" y="6838"/>
                  <a:pt x="19139" y="6879"/>
                  <a:pt x="19214" y="6963"/>
                </a:cubicBezTo>
                <a:cubicBezTo>
                  <a:pt x="19365" y="7088"/>
                  <a:pt x="19490" y="7235"/>
                  <a:pt x="19591" y="7423"/>
                </a:cubicBezTo>
                <a:cubicBezTo>
                  <a:pt x="19741" y="7674"/>
                  <a:pt x="20018" y="7862"/>
                  <a:pt x="20344" y="7883"/>
                </a:cubicBezTo>
                <a:cubicBezTo>
                  <a:pt x="20394" y="7904"/>
                  <a:pt x="20445" y="7904"/>
                  <a:pt x="20495" y="7904"/>
                </a:cubicBezTo>
                <a:cubicBezTo>
                  <a:pt x="20821" y="7904"/>
                  <a:pt x="21123" y="7799"/>
                  <a:pt x="21374" y="7632"/>
                </a:cubicBezTo>
                <a:cubicBezTo>
                  <a:pt x="21600" y="7465"/>
                  <a:pt x="21600" y="7465"/>
                  <a:pt x="21600" y="7465"/>
                </a:cubicBezTo>
                <a:cubicBezTo>
                  <a:pt x="21600" y="836"/>
                  <a:pt x="21600" y="836"/>
                  <a:pt x="21600" y="836"/>
                </a:cubicBezTo>
                <a:cubicBezTo>
                  <a:pt x="21600" y="376"/>
                  <a:pt x="21148" y="0"/>
                  <a:pt x="20595" y="0"/>
                </a:cubicBezTo>
                <a:cubicBezTo>
                  <a:pt x="1005" y="0"/>
                  <a:pt x="1005" y="0"/>
                  <a:pt x="1005" y="0"/>
                </a:cubicBezTo>
                <a:cubicBezTo>
                  <a:pt x="452" y="0"/>
                  <a:pt x="0" y="376"/>
                  <a:pt x="0" y="836"/>
                </a:cubicBezTo>
                <a:cubicBezTo>
                  <a:pt x="0" y="7883"/>
                  <a:pt x="0" y="7883"/>
                  <a:pt x="0" y="7883"/>
                </a:cubicBezTo>
                <a:cubicBezTo>
                  <a:pt x="25" y="7883"/>
                  <a:pt x="75" y="7883"/>
                  <a:pt x="100" y="7883"/>
                </a:cubicBezTo>
                <a:cubicBezTo>
                  <a:pt x="151" y="7883"/>
                  <a:pt x="201" y="7883"/>
                  <a:pt x="251" y="7883"/>
                </a:cubicBezTo>
                <a:cubicBezTo>
                  <a:pt x="578" y="7862"/>
                  <a:pt x="854" y="7674"/>
                  <a:pt x="1005" y="7402"/>
                </a:cubicBezTo>
                <a:cubicBezTo>
                  <a:pt x="1105" y="7235"/>
                  <a:pt x="1231" y="7068"/>
                  <a:pt x="1381" y="6963"/>
                </a:cubicBezTo>
                <a:cubicBezTo>
                  <a:pt x="1457" y="6879"/>
                  <a:pt x="1532" y="6817"/>
                  <a:pt x="1633" y="6775"/>
                </a:cubicBezTo>
                <a:cubicBezTo>
                  <a:pt x="1808" y="6691"/>
                  <a:pt x="1984" y="6649"/>
                  <a:pt x="2160" y="6649"/>
                </a:cubicBezTo>
                <a:cubicBezTo>
                  <a:pt x="3039" y="6649"/>
                  <a:pt x="3717" y="7653"/>
                  <a:pt x="3717" y="8991"/>
                </a:cubicBezTo>
                <a:cubicBezTo>
                  <a:pt x="3717" y="10330"/>
                  <a:pt x="3039" y="11333"/>
                  <a:pt x="2160" y="11333"/>
                </a:cubicBezTo>
                <a:cubicBezTo>
                  <a:pt x="1984" y="11333"/>
                  <a:pt x="1808" y="11291"/>
                  <a:pt x="1633" y="11208"/>
                </a:cubicBezTo>
                <a:cubicBezTo>
                  <a:pt x="1532" y="11166"/>
                  <a:pt x="1457" y="11103"/>
                  <a:pt x="1381" y="11020"/>
                </a:cubicBezTo>
                <a:cubicBezTo>
                  <a:pt x="1231" y="10915"/>
                  <a:pt x="1105" y="10748"/>
                  <a:pt x="1005" y="10580"/>
                </a:cubicBezTo>
                <a:cubicBezTo>
                  <a:pt x="854" y="10309"/>
                  <a:pt x="578" y="10120"/>
                  <a:pt x="251" y="10100"/>
                </a:cubicBezTo>
                <a:cubicBezTo>
                  <a:pt x="201" y="10100"/>
                  <a:pt x="151" y="10100"/>
                  <a:pt x="100" y="10100"/>
                </a:cubicBezTo>
                <a:cubicBezTo>
                  <a:pt x="75" y="10100"/>
                  <a:pt x="25" y="10100"/>
                  <a:pt x="0" y="10100"/>
                </a:cubicBezTo>
                <a:cubicBezTo>
                  <a:pt x="0" y="17146"/>
                  <a:pt x="0" y="17146"/>
                  <a:pt x="0" y="17146"/>
                </a:cubicBezTo>
                <a:cubicBezTo>
                  <a:pt x="0" y="17606"/>
                  <a:pt x="452" y="17983"/>
                  <a:pt x="1005" y="17983"/>
                </a:cubicBezTo>
                <a:cubicBezTo>
                  <a:pt x="8941" y="17983"/>
                  <a:pt x="8941" y="17983"/>
                  <a:pt x="8941" y="17983"/>
                </a:cubicBezTo>
                <a:cubicBezTo>
                  <a:pt x="9419" y="17983"/>
                  <a:pt x="9419" y="17983"/>
                  <a:pt x="9419" y="17983"/>
                </a:cubicBezTo>
                <a:cubicBezTo>
                  <a:pt x="9670" y="18233"/>
                  <a:pt x="9820" y="18547"/>
                  <a:pt x="9820" y="18903"/>
                </a:cubicBezTo>
                <a:cubicBezTo>
                  <a:pt x="9820" y="18944"/>
                  <a:pt x="9820" y="19007"/>
                  <a:pt x="9820" y="19049"/>
                </a:cubicBezTo>
                <a:cubicBezTo>
                  <a:pt x="9770" y="19425"/>
                  <a:pt x="9469" y="19739"/>
                  <a:pt x="9042" y="19906"/>
                </a:cubicBezTo>
                <a:cubicBezTo>
                  <a:pt x="8866" y="19990"/>
                  <a:pt x="8715" y="20074"/>
                  <a:pt x="8590" y="20157"/>
                </a:cubicBezTo>
                <a:cubicBezTo>
                  <a:pt x="8540" y="20220"/>
                  <a:pt x="8464" y="20262"/>
                  <a:pt x="8439" y="20324"/>
                </a:cubicBezTo>
                <a:cubicBezTo>
                  <a:pt x="8364" y="20408"/>
                  <a:pt x="8339" y="20513"/>
                  <a:pt x="8339" y="20617"/>
                </a:cubicBezTo>
                <a:cubicBezTo>
                  <a:pt x="8339" y="21161"/>
                  <a:pt x="9444" y="21600"/>
                  <a:pt x="10800" y="21600"/>
                </a:cubicBezTo>
                <a:cubicBezTo>
                  <a:pt x="12156" y="21600"/>
                  <a:pt x="13261" y="21161"/>
                  <a:pt x="13261" y="20617"/>
                </a:cubicBezTo>
                <a:cubicBezTo>
                  <a:pt x="13261" y="20513"/>
                  <a:pt x="13236" y="20408"/>
                  <a:pt x="13161" y="20324"/>
                </a:cubicBezTo>
                <a:cubicBezTo>
                  <a:pt x="13111" y="20262"/>
                  <a:pt x="13060" y="20199"/>
                  <a:pt x="13010" y="20157"/>
                </a:cubicBezTo>
                <a:cubicBezTo>
                  <a:pt x="12885" y="20074"/>
                  <a:pt x="12734" y="19969"/>
                  <a:pt x="12533" y="19906"/>
                </a:cubicBezTo>
                <a:cubicBezTo>
                  <a:pt x="12131" y="19739"/>
                  <a:pt x="11830" y="19425"/>
                  <a:pt x="11780" y="19049"/>
                </a:cubicBezTo>
                <a:cubicBezTo>
                  <a:pt x="11780" y="19007"/>
                  <a:pt x="11780" y="18944"/>
                  <a:pt x="11780" y="18882"/>
                </a:cubicBezTo>
                <a:cubicBezTo>
                  <a:pt x="11780" y="18547"/>
                  <a:pt x="11930" y="18233"/>
                  <a:pt x="12156" y="17983"/>
                </a:cubicBezTo>
                <a:cubicBezTo>
                  <a:pt x="12181" y="17983"/>
                  <a:pt x="12181" y="17983"/>
                  <a:pt x="12181" y="17983"/>
                </a:cubicBezTo>
                <a:cubicBezTo>
                  <a:pt x="12633" y="17983"/>
                  <a:pt x="12633" y="17983"/>
                  <a:pt x="12633" y="17983"/>
                </a:cubicBezTo>
                <a:cubicBezTo>
                  <a:pt x="20595" y="17983"/>
                  <a:pt x="20595" y="17983"/>
                  <a:pt x="20595" y="17983"/>
                </a:cubicBezTo>
                <a:cubicBezTo>
                  <a:pt x="21148" y="17983"/>
                  <a:pt x="21600" y="17606"/>
                  <a:pt x="21600" y="17146"/>
                </a:cubicBezTo>
                <a:cubicBezTo>
                  <a:pt x="21600" y="10539"/>
                  <a:pt x="21600" y="10539"/>
                  <a:pt x="21600" y="10539"/>
                </a:cubicBezTo>
                <a:cubicBezTo>
                  <a:pt x="21374" y="10371"/>
                  <a:pt x="21374" y="10371"/>
                  <a:pt x="21374" y="10371"/>
                </a:cubicBezTo>
                <a:cubicBezTo>
                  <a:pt x="21123" y="10183"/>
                  <a:pt x="20821" y="10100"/>
                  <a:pt x="20495" y="10100"/>
                </a:cubicBezTo>
                <a:cubicBezTo>
                  <a:pt x="20445" y="10100"/>
                  <a:pt x="20394" y="10100"/>
                  <a:pt x="20344" y="10100"/>
                </a:cubicBezTo>
                <a:cubicBezTo>
                  <a:pt x="20018" y="10141"/>
                  <a:pt x="19741" y="10309"/>
                  <a:pt x="19591" y="10580"/>
                </a:cubicBezTo>
                <a:cubicBezTo>
                  <a:pt x="19490" y="10769"/>
                  <a:pt x="19365" y="10915"/>
                  <a:pt x="19214" y="11040"/>
                </a:cubicBezTo>
                <a:cubicBezTo>
                  <a:pt x="19139" y="11103"/>
                  <a:pt x="19063" y="11166"/>
                  <a:pt x="18963" y="11208"/>
                </a:cubicBezTo>
                <a:cubicBezTo>
                  <a:pt x="18787" y="11312"/>
                  <a:pt x="18611" y="11354"/>
                  <a:pt x="18435" y="11354"/>
                </a:cubicBezTo>
                <a:cubicBezTo>
                  <a:pt x="18435" y="11354"/>
                  <a:pt x="18435" y="11354"/>
                  <a:pt x="18435" y="11354"/>
                </a:cubicBezTo>
                <a:cubicBezTo>
                  <a:pt x="17958" y="11354"/>
                  <a:pt x="17556" y="11082"/>
                  <a:pt x="17255" y="10580"/>
                </a:cubicBezTo>
                <a:cubicBezTo>
                  <a:pt x="17004" y="10162"/>
                  <a:pt x="16878" y="9598"/>
                  <a:pt x="16878" y="8991"/>
                </a:cubicBezTo>
                <a:cubicBezTo>
                  <a:pt x="16878" y="7653"/>
                  <a:pt x="17531" y="6649"/>
                  <a:pt x="18435" y="6649"/>
                </a:cubicBezTo>
                <a:close/>
              </a:path>
            </a:pathLst>
          </a:cu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6" name="Freeform 18"/>
          <p:cNvSpPr/>
          <p:nvPr/>
        </p:nvSpPr>
        <p:spPr>
          <a:xfrm>
            <a:off x="11570468" y="7259635"/>
            <a:ext cx="4090177" cy="3405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64" y="0"/>
                </a:moveTo>
                <a:cubicBezTo>
                  <a:pt x="13725" y="0"/>
                  <a:pt x="13725" y="0"/>
                  <a:pt x="13725" y="0"/>
                </a:cubicBezTo>
                <a:cubicBezTo>
                  <a:pt x="13725" y="25"/>
                  <a:pt x="13725" y="75"/>
                  <a:pt x="13725" y="100"/>
                </a:cubicBezTo>
                <a:cubicBezTo>
                  <a:pt x="13725" y="151"/>
                  <a:pt x="13725" y="201"/>
                  <a:pt x="13725" y="251"/>
                </a:cubicBezTo>
                <a:cubicBezTo>
                  <a:pt x="13745" y="578"/>
                  <a:pt x="13933" y="854"/>
                  <a:pt x="14205" y="1005"/>
                </a:cubicBezTo>
                <a:cubicBezTo>
                  <a:pt x="14372" y="1105"/>
                  <a:pt x="14539" y="1231"/>
                  <a:pt x="14644" y="1381"/>
                </a:cubicBezTo>
                <a:cubicBezTo>
                  <a:pt x="14727" y="1457"/>
                  <a:pt x="14790" y="1532"/>
                  <a:pt x="14832" y="1633"/>
                </a:cubicBezTo>
                <a:cubicBezTo>
                  <a:pt x="14915" y="1808"/>
                  <a:pt x="14957" y="1984"/>
                  <a:pt x="14957" y="2160"/>
                </a:cubicBezTo>
                <a:cubicBezTo>
                  <a:pt x="14957" y="2637"/>
                  <a:pt x="14685" y="3039"/>
                  <a:pt x="14205" y="3340"/>
                </a:cubicBezTo>
                <a:cubicBezTo>
                  <a:pt x="13766" y="3592"/>
                  <a:pt x="13202" y="3717"/>
                  <a:pt x="12617" y="3717"/>
                </a:cubicBezTo>
                <a:cubicBezTo>
                  <a:pt x="12617" y="3717"/>
                  <a:pt x="12617" y="3717"/>
                  <a:pt x="12617" y="3717"/>
                </a:cubicBezTo>
                <a:cubicBezTo>
                  <a:pt x="12032" y="3717"/>
                  <a:pt x="11468" y="3592"/>
                  <a:pt x="11030" y="3340"/>
                </a:cubicBezTo>
                <a:cubicBezTo>
                  <a:pt x="10549" y="3039"/>
                  <a:pt x="10278" y="2637"/>
                  <a:pt x="10278" y="2160"/>
                </a:cubicBezTo>
                <a:cubicBezTo>
                  <a:pt x="10278" y="1984"/>
                  <a:pt x="10320" y="1808"/>
                  <a:pt x="10403" y="1633"/>
                </a:cubicBezTo>
                <a:cubicBezTo>
                  <a:pt x="10445" y="1532"/>
                  <a:pt x="10508" y="1457"/>
                  <a:pt x="10591" y="1381"/>
                </a:cubicBezTo>
                <a:cubicBezTo>
                  <a:pt x="10696" y="1231"/>
                  <a:pt x="10863" y="1105"/>
                  <a:pt x="11030" y="1005"/>
                </a:cubicBezTo>
                <a:cubicBezTo>
                  <a:pt x="11301" y="854"/>
                  <a:pt x="11489" y="578"/>
                  <a:pt x="11510" y="251"/>
                </a:cubicBezTo>
                <a:cubicBezTo>
                  <a:pt x="11510" y="201"/>
                  <a:pt x="11510" y="151"/>
                  <a:pt x="11510" y="100"/>
                </a:cubicBezTo>
                <a:cubicBezTo>
                  <a:pt x="11510" y="75"/>
                  <a:pt x="11510" y="25"/>
                  <a:pt x="11510" y="0"/>
                </a:cubicBezTo>
                <a:cubicBezTo>
                  <a:pt x="4470" y="0"/>
                  <a:pt x="4470" y="0"/>
                  <a:pt x="4470" y="0"/>
                </a:cubicBezTo>
                <a:cubicBezTo>
                  <a:pt x="4011" y="0"/>
                  <a:pt x="3635" y="452"/>
                  <a:pt x="3635" y="1005"/>
                </a:cubicBezTo>
                <a:cubicBezTo>
                  <a:pt x="3635" y="8941"/>
                  <a:pt x="3635" y="8941"/>
                  <a:pt x="3635" y="8941"/>
                </a:cubicBezTo>
                <a:cubicBezTo>
                  <a:pt x="3635" y="9419"/>
                  <a:pt x="3635" y="9419"/>
                  <a:pt x="3635" y="9419"/>
                </a:cubicBezTo>
                <a:cubicBezTo>
                  <a:pt x="3384" y="9670"/>
                  <a:pt x="3071" y="9820"/>
                  <a:pt x="2716" y="9820"/>
                </a:cubicBezTo>
                <a:cubicBezTo>
                  <a:pt x="2653" y="9820"/>
                  <a:pt x="2611" y="9820"/>
                  <a:pt x="2549" y="9820"/>
                </a:cubicBezTo>
                <a:cubicBezTo>
                  <a:pt x="2173" y="9770"/>
                  <a:pt x="1859" y="9469"/>
                  <a:pt x="1713" y="9042"/>
                </a:cubicBezTo>
                <a:cubicBezTo>
                  <a:pt x="1629" y="8866"/>
                  <a:pt x="1546" y="8715"/>
                  <a:pt x="1441" y="8590"/>
                </a:cubicBezTo>
                <a:cubicBezTo>
                  <a:pt x="1400" y="8540"/>
                  <a:pt x="1337" y="8464"/>
                  <a:pt x="1295" y="8439"/>
                </a:cubicBezTo>
                <a:cubicBezTo>
                  <a:pt x="1191" y="8364"/>
                  <a:pt x="1107" y="8339"/>
                  <a:pt x="1003" y="8339"/>
                </a:cubicBezTo>
                <a:cubicBezTo>
                  <a:pt x="439" y="8339"/>
                  <a:pt x="0" y="9444"/>
                  <a:pt x="0" y="10800"/>
                </a:cubicBezTo>
                <a:cubicBezTo>
                  <a:pt x="0" y="12156"/>
                  <a:pt x="460" y="13261"/>
                  <a:pt x="1003" y="13261"/>
                </a:cubicBezTo>
                <a:cubicBezTo>
                  <a:pt x="1107" y="13261"/>
                  <a:pt x="1212" y="13236"/>
                  <a:pt x="1295" y="13161"/>
                </a:cubicBezTo>
                <a:cubicBezTo>
                  <a:pt x="1358" y="13111"/>
                  <a:pt x="1400" y="13060"/>
                  <a:pt x="1462" y="13010"/>
                </a:cubicBezTo>
                <a:cubicBezTo>
                  <a:pt x="1546" y="12885"/>
                  <a:pt x="1629" y="12734"/>
                  <a:pt x="1713" y="12533"/>
                </a:cubicBezTo>
                <a:cubicBezTo>
                  <a:pt x="1880" y="12131"/>
                  <a:pt x="2173" y="11830"/>
                  <a:pt x="2549" y="11780"/>
                </a:cubicBezTo>
                <a:cubicBezTo>
                  <a:pt x="2611" y="11780"/>
                  <a:pt x="2653" y="11780"/>
                  <a:pt x="2716" y="11780"/>
                </a:cubicBezTo>
                <a:cubicBezTo>
                  <a:pt x="3071" y="11780"/>
                  <a:pt x="3384" y="11930"/>
                  <a:pt x="3635" y="12181"/>
                </a:cubicBezTo>
                <a:cubicBezTo>
                  <a:pt x="3635" y="12181"/>
                  <a:pt x="3635" y="12181"/>
                  <a:pt x="3635" y="12181"/>
                </a:cubicBezTo>
                <a:cubicBezTo>
                  <a:pt x="3635" y="12633"/>
                  <a:pt x="3635" y="12633"/>
                  <a:pt x="3635" y="12633"/>
                </a:cubicBezTo>
                <a:cubicBezTo>
                  <a:pt x="3635" y="20595"/>
                  <a:pt x="3635" y="20595"/>
                  <a:pt x="3635" y="20595"/>
                </a:cubicBezTo>
                <a:cubicBezTo>
                  <a:pt x="3635" y="21148"/>
                  <a:pt x="4011" y="21600"/>
                  <a:pt x="4470" y="21600"/>
                </a:cubicBezTo>
                <a:cubicBezTo>
                  <a:pt x="11092" y="21600"/>
                  <a:pt x="11092" y="21600"/>
                  <a:pt x="11092" y="21600"/>
                </a:cubicBezTo>
                <a:cubicBezTo>
                  <a:pt x="11239" y="21374"/>
                  <a:pt x="11239" y="21374"/>
                  <a:pt x="11239" y="21374"/>
                </a:cubicBezTo>
                <a:cubicBezTo>
                  <a:pt x="11427" y="21123"/>
                  <a:pt x="11510" y="20821"/>
                  <a:pt x="11510" y="20495"/>
                </a:cubicBezTo>
                <a:cubicBezTo>
                  <a:pt x="11510" y="20445"/>
                  <a:pt x="11510" y="20394"/>
                  <a:pt x="11510" y="20344"/>
                </a:cubicBezTo>
                <a:cubicBezTo>
                  <a:pt x="11489" y="20018"/>
                  <a:pt x="11301" y="19741"/>
                  <a:pt x="11030" y="19591"/>
                </a:cubicBezTo>
                <a:cubicBezTo>
                  <a:pt x="10863" y="19490"/>
                  <a:pt x="10696" y="19365"/>
                  <a:pt x="10570" y="19214"/>
                </a:cubicBezTo>
                <a:cubicBezTo>
                  <a:pt x="10508" y="19139"/>
                  <a:pt x="10445" y="19063"/>
                  <a:pt x="10403" y="18963"/>
                </a:cubicBezTo>
                <a:cubicBezTo>
                  <a:pt x="10320" y="18787"/>
                  <a:pt x="10278" y="18611"/>
                  <a:pt x="10278" y="18435"/>
                </a:cubicBezTo>
                <a:cubicBezTo>
                  <a:pt x="10257" y="17556"/>
                  <a:pt x="11280" y="16878"/>
                  <a:pt x="12617" y="16878"/>
                </a:cubicBezTo>
                <a:cubicBezTo>
                  <a:pt x="12617" y="16878"/>
                  <a:pt x="12617" y="16878"/>
                  <a:pt x="12617" y="16878"/>
                </a:cubicBezTo>
                <a:cubicBezTo>
                  <a:pt x="13954" y="16878"/>
                  <a:pt x="14957" y="17531"/>
                  <a:pt x="14957" y="18435"/>
                </a:cubicBezTo>
                <a:cubicBezTo>
                  <a:pt x="14957" y="18611"/>
                  <a:pt x="14915" y="18787"/>
                  <a:pt x="14832" y="18963"/>
                </a:cubicBezTo>
                <a:cubicBezTo>
                  <a:pt x="14790" y="19063"/>
                  <a:pt x="14727" y="19139"/>
                  <a:pt x="14644" y="19214"/>
                </a:cubicBezTo>
                <a:cubicBezTo>
                  <a:pt x="14539" y="19365"/>
                  <a:pt x="14372" y="19490"/>
                  <a:pt x="14205" y="19591"/>
                </a:cubicBezTo>
                <a:cubicBezTo>
                  <a:pt x="13933" y="19741"/>
                  <a:pt x="13745" y="20018"/>
                  <a:pt x="13725" y="20344"/>
                </a:cubicBezTo>
                <a:cubicBezTo>
                  <a:pt x="13725" y="20394"/>
                  <a:pt x="13725" y="20445"/>
                  <a:pt x="13725" y="20495"/>
                </a:cubicBezTo>
                <a:cubicBezTo>
                  <a:pt x="13725" y="20495"/>
                  <a:pt x="13725" y="20495"/>
                  <a:pt x="13725" y="20495"/>
                </a:cubicBezTo>
                <a:cubicBezTo>
                  <a:pt x="13725" y="20821"/>
                  <a:pt x="13808" y="21123"/>
                  <a:pt x="13996" y="21374"/>
                </a:cubicBezTo>
                <a:cubicBezTo>
                  <a:pt x="14142" y="21600"/>
                  <a:pt x="14142" y="21600"/>
                  <a:pt x="14142" y="21600"/>
                </a:cubicBezTo>
                <a:cubicBezTo>
                  <a:pt x="20764" y="21600"/>
                  <a:pt x="20764" y="21600"/>
                  <a:pt x="20764" y="21600"/>
                </a:cubicBezTo>
                <a:cubicBezTo>
                  <a:pt x="21224" y="21600"/>
                  <a:pt x="21600" y="21148"/>
                  <a:pt x="21600" y="20595"/>
                </a:cubicBezTo>
                <a:cubicBezTo>
                  <a:pt x="21600" y="1005"/>
                  <a:pt x="21600" y="1005"/>
                  <a:pt x="21600" y="1005"/>
                </a:cubicBezTo>
                <a:cubicBezTo>
                  <a:pt x="21600" y="452"/>
                  <a:pt x="21224" y="0"/>
                  <a:pt x="20764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7" name="Freeform 19"/>
          <p:cNvSpPr/>
          <p:nvPr/>
        </p:nvSpPr>
        <p:spPr>
          <a:xfrm>
            <a:off x="8698642" y="3694957"/>
            <a:ext cx="4090176" cy="3405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597" y="8339"/>
                </a:moveTo>
                <a:cubicBezTo>
                  <a:pt x="20493" y="8339"/>
                  <a:pt x="20409" y="8364"/>
                  <a:pt x="20305" y="8439"/>
                </a:cubicBezTo>
                <a:cubicBezTo>
                  <a:pt x="20263" y="8489"/>
                  <a:pt x="20200" y="8540"/>
                  <a:pt x="20159" y="8590"/>
                </a:cubicBezTo>
                <a:cubicBezTo>
                  <a:pt x="20054" y="8715"/>
                  <a:pt x="19971" y="8866"/>
                  <a:pt x="19908" y="9067"/>
                </a:cubicBezTo>
                <a:cubicBezTo>
                  <a:pt x="19741" y="9469"/>
                  <a:pt x="19427" y="9770"/>
                  <a:pt x="19051" y="9820"/>
                </a:cubicBezTo>
                <a:cubicBezTo>
                  <a:pt x="18989" y="9820"/>
                  <a:pt x="18947" y="9820"/>
                  <a:pt x="18884" y="9820"/>
                </a:cubicBezTo>
                <a:cubicBezTo>
                  <a:pt x="18529" y="9820"/>
                  <a:pt x="18216" y="9670"/>
                  <a:pt x="17965" y="9419"/>
                </a:cubicBezTo>
                <a:cubicBezTo>
                  <a:pt x="17965" y="8967"/>
                  <a:pt x="17965" y="8967"/>
                  <a:pt x="17965" y="8967"/>
                </a:cubicBezTo>
                <a:cubicBezTo>
                  <a:pt x="17965" y="1005"/>
                  <a:pt x="17965" y="1005"/>
                  <a:pt x="17965" y="1005"/>
                </a:cubicBezTo>
                <a:cubicBezTo>
                  <a:pt x="17965" y="452"/>
                  <a:pt x="17589" y="0"/>
                  <a:pt x="17130" y="0"/>
                </a:cubicBezTo>
                <a:cubicBezTo>
                  <a:pt x="10508" y="0"/>
                  <a:pt x="10508" y="0"/>
                  <a:pt x="10508" y="0"/>
                </a:cubicBezTo>
                <a:cubicBezTo>
                  <a:pt x="10361" y="201"/>
                  <a:pt x="10361" y="201"/>
                  <a:pt x="10361" y="201"/>
                </a:cubicBezTo>
                <a:cubicBezTo>
                  <a:pt x="10173" y="452"/>
                  <a:pt x="10090" y="753"/>
                  <a:pt x="10090" y="1080"/>
                </a:cubicBezTo>
                <a:cubicBezTo>
                  <a:pt x="10090" y="1130"/>
                  <a:pt x="10090" y="1180"/>
                  <a:pt x="10090" y="1231"/>
                </a:cubicBezTo>
                <a:cubicBezTo>
                  <a:pt x="10111" y="1557"/>
                  <a:pt x="10299" y="1833"/>
                  <a:pt x="10570" y="1984"/>
                </a:cubicBezTo>
                <a:cubicBezTo>
                  <a:pt x="10737" y="2085"/>
                  <a:pt x="10904" y="2210"/>
                  <a:pt x="11009" y="2361"/>
                </a:cubicBezTo>
                <a:cubicBezTo>
                  <a:pt x="11092" y="2436"/>
                  <a:pt x="11155" y="2512"/>
                  <a:pt x="11197" y="2612"/>
                </a:cubicBezTo>
                <a:cubicBezTo>
                  <a:pt x="11280" y="2788"/>
                  <a:pt x="11322" y="2964"/>
                  <a:pt x="11322" y="3140"/>
                </a:cubicBezTo>
                <a:cubicBezTo>
                  <a:pt x="11322" y="4019"/>
                  <a:pt x="10320" y="4697"/>
                  <a:pt x="8983" y="4697"/>
                </a:cubicBezTo>
                <a:cubicBezTo>
                  <a:pt x="7646" y="4697"/>
                  <a:pt x="6643" y="4019"/>
                  <a:pt x="6643" y="3140"/>
                </a:cubicBezTo>
                <a:cubicBezTo>
                  <a:pt x="6643" y="2964"/>
                  <a:pt x="6685" y="2788"/>
                  <a:pt x="6768" y="2612"/>
                </a:cubicBezTo>
                <a:cubicBezTo>
                  <a:pt x="6810" y="2512"/>
                  <a:pt x="6873" y="2436"/>
                  <a:pt x="6956" y="2361"/>
                </a:cubicBezTo>
                <a:cubicBezTo>
                  <a:pt x="7061" y="2210"/>
                  <a:pt x="7228" y="2085"/>
                  <a:pt x="7395" y="1984"/>
                </a:cubicBezTo>
                <a:cubicBezTo>
                  <a:pt x="7667" y="1833"/>
                  <a:pt x="7855" y="1557"/>
                  <a:pt x="7875" y="1231"/>
                </a:cubicBezTo>
                <a:cubicBezTo>
                  <a:pt x="7875" y="1180"/>
                  <a:pt x="7875" y="1130"/>
                  <a:pt x="7875" y="1080"/>
                </a:cubicBezTo>
                <a:cubicBezTo>
                  <a:pt x="7875" y="753"/>
                  <a:pt x="7792" y="452"/>
                  <a:pt x="7604" y="201"/>
                </a:cubicBezTo>
                <a:cubicBezTo>
                  <a:pt x="7458" y="0"/>
                  <a:pt x="7458" y="0"/>
                  <a:pt x="7458" y="0"/>
                </a:cubicBezTo>
                <a:cubicBezTo>
                  <a:pt x="836" y="0"/>
                  <a:pt x="836" y="0"/>
                  <a:pt x="836" y="0"/>
                </a:cubicBezTo>
                <a:cubicBezTo>
                  <a:pt x="376" y="0"/>
                  <a:pt x="0" y="452"/>
                  <a:pt x="0" y="1005"/>
                </a:cubicBezTo>
                <a:cubicBezTo>
                  <a:pt x="0" y="20595"/>
                  <a:pt x="0" y="20595"/>
                  <a:pt x="0" y="20595"/>
                </a:cubicBezTo>
                <a:cubicBezTo>
                  <a:pt x="0" y="21148"/>
                  <a:pt x="376" y="21600"/>
                  <a:pt x="836" y="21600"/>
                </a:cubicBezTo>
                <a:cubicBezTo>
                  <a:pt x="4366" y="21600"/>
                  <a:pt x="4366" y="21600"/>
                  <a:pt x="4366" y="21600"/>
                </a:cubicBezTo>
                <a:cubicBezTo>
                  <a:pt x="7437" y="21600"/>
                  <a:pt x="7437" y="21600"/>
                  <a:pt x="7437" y="21600"/>
                </a:cubicBezTo>
                <a:cubicBezTo>
                  <a:pt x="7875" y="21600"/>
                  <a:pt x="7875" y="21600"/>
                  <a:pt x="7875" y="21600"/>
                </a:cubicBezTo>
                <a:cubicBezTo>
                  <a:pt x="7875" y="21575"/>
                  <a:pt x="7875" y="21550"/>
                  <a:pt x="7875" y="21525"/>
                </a:cubicBezTo>
                <a:cubicBezTo>
                  <a:pt x="7875" y="21474"/>
                  <a:pt x="7875" y="21424"/>
                  <a:pt x="7875" y="21374"/>
                </a:cubicBezTo>
                <a:cubicBezTo>
                  <a:pt x="7855" y="21047"/>
                  <a:pt x="7667" y="20771"/>
                  <a:pt x="7395" y="20620"/>
                </a:cubicBezTo>
                <a:cubicBezTo>
                  <a:pt x="7228" y="20520"/>
                  <a:pt x="7061" y="20394"/>
                  <a:pt x="6956" y="20269"/>
                </a:cubicBezTo>
                <a:cubicBezTo>
                  <a:pt x="6873" y="20168"/>
                  <a:pt x="6810" y="20093"/>
                  <a:pt x="6768" y="19993"/>
                </a:cubicBezTo>
                <a:cubicBezTo>
                  <a:pt x="6685" y="19817"/>
                  <a:pt x="6643" y="19641"/>
                  <a:pt x="6643" y="19465"/>
                </a:cubicBezTo>
                <a:cubicBezTo>
                  <a:pt x="6643" y="18586"/>
                  <a:pt x="7646" y="17908"/>
                  <a:pt x="8983" y="17908"/>
                </a:cubicBezTo>
                <a:cubicBezTo>
                  <a:pt x="8983" y="17908"/>
                  <a:pt x="8983" y="17908"/>
                  <a:pt x="8983" y="17908"/>
                </a:cubicBezTo>
                <a:cubicBezTo>
                  <a:pt x="10320" y="17908"/>
                  <a:pt x="11322" y="18586"/>
                  <a:pt x="11322" y="19465"/>
                </a:cubicBezTo>
                <a:cubicBezTo>
                  <a:pt x="11322" y="19641"/>
                  <a:pt x="11280" y="19817"/>
                  <a:pt x="11197" y="19993"/>
                </a:cubicBezTo>
                <a:cubicBezTo>
                  <a:pt x="11155" y="20093"/>
                  <a:pt x="11092" y="20168"/>
                  <a:pt x="11030" y="20244"/>
                </a:cubicBezTo>
                <a:cubicBezTo>
                  <a:pt x="10904" y="20394"/>
                  <a:pt x="10737" y="20520"/>
                  <a:pt x="10570" y="20620"/>
                </a:cubicBezTo>
                <a:cubicBezTo>
                  <a:pt x="10299" y="20771"/>
                  <a:pt x="10111" y="21047"/>
                  <a:pt x="10090" y="21374"/>
                </a:cubicBezTo>
                <a:cubicBezTo>
                  <a:pt x="10090" y="21424"/>
                  <a:pt x="10090" y="21474"/>
                  <a:pt x="10090" y="21525"/>
                </a:cubicBezTo>
                <a:cubicBezTo>
                  <a:pt x="10090" y="21550"/>
                  <a:pt x="10090" y="21575"/>
                  <a:pt x="10090" y="21600"/>
                </a:cubicBezTo>
                <a:cubicBezTo>
                  <a:pt x="10508" y="21600"/>
                  <a:pt x="10508" y="21600"/>
                  <a:pt x="10508" y="21600"/>
                </a:cubicBezTo>
                <a:cubicBezTo>
                  <a:pt x="13056" y="21600"/>
                  <a:pt x="13056" y="21600"/>
                  <a:pt x="13056" y="21600"/>
                </a:cubicBezTo>
                <a:cubicBezTo>
                  <a:pt x="17130" y="21600"/>
                  <a:pt x="17130" y="21600"/>
                  <a:pt x="17130" y="21600"/>
                </a:cubicBezTo>
                <a:cubicBezTo>
                  <a:pt x="17589" y="21600"/>
                  <a:pt x="17965" y="21148"/>
                  <a:pt x="17965" y="20595"/>
                </a:cubicBezTo>
                <a:cubicBezTo>
                  <a:pt x="17965" y="12633"/>
                  <a:pt x="17965" y="12633"/>
                  <a:pt x="17965" y="12633"/>
                </a:cubicBezTo>
                <a:cubicBezTo>
                  <a:pt x="17965" y="12181"/>
                  <a:pt x="17965" y="12181"/>
                  <a:pt x="17965" y="12181"/>
                </a:cubicBezTo>
                <a:cubicBezTo>
                  <a:pt x="18216" y="11930"/>
                  <a:pt x="18529" y="11780"/>
                  <a:pt x="18884" y="11780"/>
                </a:cubicBezTo>
                <a:cubicBezTo>
                  <a:pt x="18947" y="11780"/>
                  <a:pt x="18989" y="11780"/>
                  <a:pt x="19051" y="11780"/>
                </a:cubicBezTo>
                <a:cubicBezTo>
                  <a:pt x="19427" y="11830"/>
                  <a:pt x="19741" y="12131"/>
                  <a:pt x="19908" y="12533"/>
                </a:cubicBezTo>
                <a:cubicBezTo>
                  <a:pt x="19971" y="12734"/>
                  <a:pt x="20054" y="12885"/>
                  <a:pt x="20159" y="13010"/>
                </a:cubicBezTo>
                <a:cubicBezTo>
                  <a:pt x="20200" y="13060"/>
                  <a:pt x="20263" y="13111"/>
                  <a:pt x="20305" y="13161"/>
                </a:cubicBezTo>
                <a:cubicBezTo>
                  <a:pt x="20409" y="13236"/>
                  <a:pt x="20493" y="13261"/>
                  <a:pt x="20597" y="13261"/>
                </a:cubicBezTo>
                <a:cubicBezTo>
                  <a:pt x="21161" y="13261"/>
                  <a:pt x="21600" y="12156"/>
                  <a:pt x="21600" y="10800"/>
                </a:cubicBezTo>
                <a:cubicBezTo>
                  <a:pt x="21600" y="9444"/>
                  <a:pt x="21161" y="8339"/>
                  <a:pt x="20597" y="8339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18" name="Freeform 20"/>
          <p:cNvSpPr/>
          <p:nvPr/>
        </p:nvSpPr>
        <p:spPr>
          <a:xfrm>
            <a:off x="10067611" y="6628703"/>
            <a:ext cx="664404" cy="471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014" y="21055"/>
                </a:moveTo>
                <a:cubicBezTo>
                  <a:pt x="14014" y="20511"/>
                  <a:pt x="14014" y="19966"/>
                  <a:pt x="14014" y="19422"/>
                </a:cubicBezTo>
                <a:cubicBezTo>
                  <a:pt x="14400" y="15429"/>
                  <a:pt x="16200" y="11798"/>
                  <a:pt x="18900" y="9983"/>
                </a:cubicBezTo>
                <a:cubicBezTo>
                  <a:pt x="19800" y="9439"/>
                  <a:pt x="20314" y="8894"/>
                  <a:pt x="20829" y="8168"/>
                </a:cubicBezTo>
                <a:cubicBezTo>
                  <a:pt x="21086" y="7987"/>
                  <a:pt x="21214" y="7624"/>
                  <a:pt x="21343" y="7261"/>
                </a:cubicBezTo>
                <a:cubicBezTo>
                  <a:pt x="21600" y="6897"/>
                  <a:pt x="21600" y="6534"/>
                  <a:pt x="21600" y="6171"/>
                </a:cubicBezTo>
                <a:cubicBezTo>
                  <a:pt x="21600" y="3630"/>
                  <a:pt x="17486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114" y="0"/>
                  <a:pt x="0" y="3630"/>
                  <a:pt x="0" y="6171"/>
                </a:cubicBezTo>
                <a:cubicBezTo>
                  <a:pt x="0" y="6534"/>
                  <a:pt x="0" y="6897"/>
                  <a:pt x="257" y="7261"/>
                </a:cubicBezTo>
                <a:cubicBezTo>
                  <a:pt x="386" y="7624"/>
                  <a:pt x="514" y="7987"/>
                  <a:pt x="771" y="8168"/>
                </a:cubicBezTo>
                <a:cubicBezTo>
                  <a:pt x="1286" y="8894"/>
                  <a:pt x="1929" y="9439"/>
                  <a:pt x="2700" y="9983"/>
                </a:cubicBezTo>
                <a:cubicBezTo>
                  <a:pt x="5400" y="11798"/>
                  <a:pt x="7200" y="15429"/>
                  <a:pt x="7586" y="19422"/>
                </a:cubicBezTo>
                <a:cubicBezTo>
                  <a:pt x="7586" y="19966"/>
                  <a:pt x="7586" y="20511"/>
                  <a:pt x="7586" y="21055"/>
                </a:cubicBezTo>
                <a:cubicBezTo>
                  <a:pt x="7586" y="21237"/>
                  <a:pt x="7586" y="21418"/>
                  <a:pt x="7586" y="21600"/>
                </a:cubicBezTo>
                <a:cubicBezTo>
                  <a:pt x="14014" y="21600"/>
                  <a:pt x="14014" y="21600"/>
                  <a:pt x="14014" y="21600"/>
                </a:cubicBezTo>
                <a:cubicBezTo>
                  <a:pt x="14014" y="21418"/>
                  <a:pt x="14014" y="21237"/>
                  <a:pt x="14014" y="21055"/>
                </a:cubicBezTo>
                <a:close/>
              </a:path>
            </a:pathLst>
          </a:custGeom>
          <a:solidFill>
            <a:srgbClr val="C6BDB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lnSpc>
                <a:spcPct val="100000"/>
              </a:lnSpc>
              <a:spcBef>
                <a:spcPts val="0"/>
              </a:spcBef>
              <a:defRPr baseline="0" sz="1300">
                <a:solidFill>
                  <a:srgbClr val="262626"/>
                </a:solidFill>
              </a:defRPr>
            </a:pPr>
          </a:p>
        </p:txBody>
      </p:sp>
      <p:sp>
        <p:nvSpPr>
          <p:cNvPr id="119" name="Freeform 21"/>
          <p:cNvSpPr/>
          <p:nvPr/>
        </p:nvSpPr>
        <p:spPr>
          <a:xfrm>
            <a:off x="8698642" y="6573478"/>
            <a:ext cx="3402343" cy="4091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15" y="10267"/>
                </a:moveTo>
                <a:cubicBezTo>
                  <a:pt x="19440" y="10267"/>
                  <a:pt x="19440" y="10267"/>
                  <a:pt x="19440" y="10267"/>
                </a:cubicBezTo>
                <a:cubicBezTo>
                  <a:pt x="19616" y="10267"/>
                  <a:pt x="19792" y="10309"/>
                  <a:pt x="19967" y="10392"/>
                </a:cubicBezTo>
                <a:cubicBezTo>
                  <a:pt x="20043" y="10434"/>
                  <a:pt x="20143" y="10497"/>
                  <a:pt x="20219" y="10560"/>
                </a:cubicBezTo>
                <a:cubicBezTo>
                  <a:pt x="20369" y="10685"/>
                  <a:pt x="20495" y="10852"/>
                  <a:pt x="20595" y="11020"/>
                </a:cubicBezTo>
                <a:cubicBezTo>
                  <a:pt x="20746" y="11291"/>
                  <a:pt x="21022" y="11459"/>
                  <a:pt x="21349" y="11500"/>
                </a:cubicBezTo>
                <a:cubicBezTo>
                  <a:pt x="21399" y="11500"/>
                  <a:pt x="21449" y="11500"/>
                  <a:pt x="21500" y="11500"/>
                </a:cubicBezTo>
                <a:cubicBezTo>
                  <a:pt x="21500" y="11500"/>
                  <a:pt x="21500" y="11500"/>
                  <a:pt x="21500" y="11500"/>
                </a:cubicBezTo>
                <a:cubicBezTo>
                  <a:pt x="21525" y="11500"/>
                  <a:pt x="21575" y="11500"/>
                  <a:pt x="21600" y="11500"/>
                </a:cubicBezTo>
                <a:cubicBezTo>
                  <a:pt x="21600" y="4454"/>
                  <a:pt x="21600" y="4454"/>
                  <a:pt x="21600" y="4454"/>
                </a:cubicBezTo>
                <a:cubicBezTo>
                  <a:pt x="21600" y="3994"/>
                  <a:pt x="21148" y="3617"/>
                  <a:pt x="20595" y="3617"/>
                </a:cubicBezTo>
                <a:cubicBezTo>
                  <a:pt x="12156" y="3617"/>
                  <a:pt x="12156" y="3617"/>
                  <a:pt x="12156" y="3617"/>
                </a:cubicBezTo>
                <a:cubicBezTo>
                  <a:pt x="11930" y="3367"/>
                  <a:pt x="11780" y="3053"/>
                  <a:pt x="11780" y="2718"/>
                </a:cubicBezTo>
                <a:cubicBezTo>
                  <a:pt x="11780" y="2656"/>
                  <a:pt x="11780" y="2614"/>
                  <a:pt x="11780" y="2551"/>
                </a:cubicBezTo>
                <a:cubicBezTo>
                  <a:pt x="11830" y="2175"/>
                  <a:pt x="12131" y="1861"/>
                  <a:pt x="12558" y="1715"/>
                </a:cubicBezTo>
                <a:cubicBezTo>
                  <a:pt x="12734" y="1631"/>
                  <a:pt x="12885" y="1547"/>
                  <a:pt x="13010" y="1443"/>
                </a:cubicBezTo>
                <a:cubicBezTo>
                  <a:pt x="13060" y="1401"/>
                  <a:pt x="13136" y="1338"/>
                  <a:pt x="13161" y="1296"/>
                </a:cubicBezTo>
                <a:cubicBezTo>
                  <a:pt x="13236" y="1192"/>
                  <a:pt x="13261" y="1108"/>
                  <a:pt x="13261" y="1004"/>
                </a:cubicBezTo>
                <a:cubicBezTo>
                  <a:pt x="13261" y="439"/>
                  <a:pt x="12156" y="0"/>
                  <a:pt x="10800" y="0"/>
                </a:cubicBezTo>
                <a:cubicBezTo>
                  <a:pt x="9444" y="0"/>
                  <a:pt x="8339" y="460"/>
                  <a:pt x="8339" y="1004"/>
                </a:cubicBezTo>
                <a:cubicBezTo>
                  <a:pt x="8339" y="1108"/>
                  <a:pt x="8364" y="1192"/>
                  <a:pt x="8439" y="1296"/>
                </a:cubicBezTo>
                <a:cubicBezTo>
                  <a:pt x="8489" y="1338"/>
                  <a:pt x="8540" y="1401"/>
                  <a:pt x="8590" y="1443"/>
                </a:cubicBezTo>
                <a:cubicBezTo>
                  <a:pt x="8715" y="1547"/>
                  <a:pt x="8866" y="1631"/>
                  <a:pt x="9067" y="1715"/>
                </a:cubicBezTo>
                <a:cubicBezTo>
                  <a:pt x="9469" y="1861"/>
                  <a:pt x="9770" y="2175"/>
                  <a:pt x="9820" y="2551"/>
                </a:cubicBezTo>
                <a:cubicBezTo>
                  <a:pt x="9820" y="2614"/>
                  <a:pt x="9820" y="2656"/>
                  <a:pt x="9820" y="2718"/>
                </a:cubicBezTo>
                <a:cubicBezTo>
                  <a:pt x="9820" y="3053"/>
                  <a:pt x="9695" y="3367"/>
                  <a:pt x="9444" y="3617"/>
                </a:cubicBezTo>
                <a:cubicBezTo>
                  <a:pt x="1005" y="3617"/>
                  <a:pt x="1005" y="3617"/>
                  <a:pt x="1005" y="3617"/>
                </a:cubicBezTo>
                <a:cubicBezTo>
                  <a:pt x="452" y="3617"/>
                  <a:pt x="0" y="3994"/>
                  <a:pt x="0" y="4454"/>
                </a:cubicBezTo>
                <a:cubicBezTo>
                  <a:pt x="0" y="11124"/>
                  <a:pt x="0" y="11124"/>
                  <a:pt x="0" y="11124"/>
                </a:cubicBezTo>
                <a:cubicBezTo>
                  <a:pt x="176" y="11250"/>
                  <a:pt x="176" y="11250"/>
                  <a:pt x="176" y="11250"/>
                </a:cubicBezTo>
                <a:cubicBezTo>
                  <a:pt x="452" y="11417"/>
                  <a:pt x="753" y="11521"/>
                  <a:pt x="1080" y="11521"/>
                </a:cubicBezTo>
                <a:cubicBezTo>
                  <a:pt x="1130" y="11521"/>
                  <a:pt x="1180" y="11521"/>
                  <a:pt x="1231" y="11500"/>
                </a:cubicBezTo>
                <a:cubicBezTo>
                  <a:pt x="1532" y="11480"/>
                  <a:pt x="1808" y="11291"/>
                  <a:pt x="1959" y="11040"/>
                </a:cubicBezTo>
                <a:cubicBezTo>
                  <a:pt x="2085" y="10852"/>
                  <a:pt x="2185" y="10685"/>
                  <a:pt x="2336" y="10580"/>
                </a:cubicBezTo>
                <a:cubicBezTo>
                  <a:pt x="2411" y="10497"/>
                  <a:pt x="2512" y="10434"/>
                  <a:pt x="2587" y="10392"/>
                </a:cubicBezTo>
                <a:cubicBezTo>
                  <a:pt x="2763" y="10309"/>
                  <a:pt x="2939" y="10267"/>
                  <a:pt x="3140" y="10267"/>
                </a:cubicBezTo>
                <a:cubicBezTo>
                  <a:pt x="3140" y="10267"/>
                  <a:pt x="3140" y="10267"/>
                  <a:pt x="3140" y="10267"/>
                </a:cubicBezTo>
                <a:cubicBezTo>
                  <a:pt x="4019" y="10267"/>
                  <a:pt x="4672" y="11270"/>
                  <a:pt x="4697" y="12609"/>
                </a:cubicBezTo>
                <a:cubicBezTo>
                  <a:pt x="4697" y="13194"/>
                  <a:pt x="4546" y="13759"/>
                  <a:pt x="4320" y="14177"/>
                </a:cubicBezTo>
                <a:cubicBezTo>
                  <a:pt x="4019" y="14679"/>
                  <a:pt x="3617" y="14951"/>
                  <a:pt x="3165" y="14951"/>
                </a:cubicBezTo>
                <a:cubicBezTo>
                  <a:pt x="3140" y="14951"/>
                  <a:pt x="3140" y="14951"/>
                  <a:pt x="3140" y="14951"/>
                </a:cubicBezTo>
                <a:cubicBezTo>
                  <a:pt x="2964" y="14951"/>
                  <a:pt x="2788" y="14909"/>
                  <a:pt x="2612" y="14825"/>
                </a:cubicBezTo>
                <a:cubicBezTo>
                  <a:pt x="2537" y="14783"/>
                  <a:pt x="2436" y="14721"/>
                  <a:pt x="2361" y="14658"/>
                </a:cubicBezTo>
                <a:cubicBezTo>
                  <a:pt x="2210" y="14532"/>
                  <a:pt x="2085" y="14365"/>
                  <a:pt x="1984" y="14198"/>
                </a:cubicBezTo>
                <a:cubicBezTo>
                  <a:pt x="1833" y="13926"/>
                  <a:pt x="1557" y="13759"/>
                  <a:pt x="1231" y="13717"/>
                </a:cubicBezTo>
                <a:cubicBezTo>
                  <a:pt x="1180" y="13717"/>
                  <a:pt x="1130" y="13717"/>
                  <a:pt x="1080" y="13717"/>
                </a:cubicBezTo>
                <a:cubicBezTo>
                  <a:pt x="1080" y="13717"/>
                  <a:pt x="1080" y="13717"/>
                  <a:pt x="1080" y="13717"/>
                </a:cubicBezTo>
                <a:cubicBezTo>
                  <a:pt x="753" y="13717"/>
                  <a:pt x="452" y="13821"/>
                  <a:pt x="201" y="13989"/>
                </a:cubicBezTo>
                <a:cubicBezTo>
                  <a:pt x="0" y="14135"/>
                  <a:pt x="0" y="14135"/>
                  <a:pt x="0" y="14135"/>
                </a:cubicBezTo>
                <a:cubicBezTo>
                  <a:pt x="0" y="20764"/>
                  <a:pt x="0" y="20764"/>
                  <a:pt x="0" y="20764"/>
                </a:cubicBezTo>
                <a:cubicBezTo>
                  <a:pt x="0" y="21224"/>
                  <a:pt x="452" y="21600"/>
                  <a:pt x="1005" y="21600"/>
                </a:cubicBezTo>
                <a:cubicBezTo>
                  <a:pt x="9017" y="21600"/>
                  <a:pt x="9017" y="21600"/>
                  <a:pt x="9017" y="21600"/>
                </a:cubicBezTo>
                <a:cubicBezTo>
                  <a:pt x="12633" y="21600"/>
                  <a:pt x="12633" y="21600"/>
                  <a:pt x="12633" y="21600"/>
                </a:cubicBezTo>
                <a:cubicBezTo>
                  <a:pt x="20595" y="21600"/>
                  <a:pt x="20595" y="21600"/>
                  <a:pt x="20595" y="21600"/>
                </a:cubicBezTo>
                <a:cubicBezTo>
                  <a:pt x="21148" y="21600"/>
                  <a:pt x="21600" y="21224"/>
                  <a:pt x="21600" y="20764"/>
                </a:cubicBezTo>
                <a:cubicBezTo>
                  <a:pt x="21600" y="13717"/>
                  <a:pt x="21600" y="13717"/>
                  <a:pt x="21600" y="13717"/>
                </a:cubicBezTo>
                <a:cubicBezTo>
                  <a:pt x="21575" y="13717"/>
                  <a:pt x="21525" y="13717"/>
                  <a:pt x="21500" y="13717"/>
                </a:cubicBezTo>
                <a:cubicBezTo>
                  <a:pt x="21449" y="13717"/>
                  <a:pt x="21399" y="13717"/>
                  <a:pt x="21349" y="13717"/>
                </a:cubicBezTo>
                <a:cubicBezTo>
                  <a:pt x="21022" y="13738"/>
                  <a:pt x="20746" y="13926"/>
                  <a:pt x="20595" y="14198"/>
                </a:cubicBezTo>
                <a:cubicBezTo>
                  <a:pt x="20495" y="14365"/>
                  <a:pt x="20369" y="14532"/>
                  <a:pt x="20219" y="14637"/>
                </a:cubicBezTo>
                <a:cubicBezTo>
                  <a:pt x="20143" y="14721"/>
                  <a:pt x="20068" y="14783"/>
                  <a:pt x="19967" y="14825"/>
                </a:cubicBezTo>
                <a:cubicBezTo>
                  <a:pt x="19792" y="14909"/>
                  <a:pt x="19616" y="14951"/>
                  <a:pt x="19440" y="14951"/>
                </a:cubicBezTo>
                <a:cubicBezTo>
                  <a:pt x="19440" y="14951"/>
                  <a:pt x="19440" y="14951"/>
                  <a:pt x="19440" y="14951"/>
                </a:cubicBezTo>
                <a:cubicBezTo>
                  <a:pt x="18963" y="14951"/>
                  <a:pt x="18561" y="14679"/>
                  <a:pt x="18260" y="14198"/>
                </a:cubicBezTo>
                <a:cubicBezTo>
                  <a:pt x="18008" y="13759"/>
                  <a:pt x="17883" y="13194"/>
                  <a:pt x="17883" y="12609"/>
                </a:cubicBezTo>
                <a:cubicBezTo>
                  <a:pt x="17883" y="11270"/>
                  <a:pt x="18536" y="10267"/>
                  <a:pt x="19415" y="10267"/>
                </a:cubicBezTo>
                <a:close/>
              </a:path>
            </a:pathLst>
          </a:custGeom>
          <a:solidFill>
            <a:schemeClr val="accent6">
              <a:hueOff val="13513096"/>
              <a:satOff val="-92324"/>
              <a:lumOff val="-42615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marR="177800" indent="1905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0" name="Shape"/>
          <p:cNvSpPr/>
          <p:nvPr>
            <p:ph type="body" sz="quarter" idx="21"/>
          </p:nvPr>
        </p:nvSpPr>
        <p:spPr>
          <a:xfrm>
            <a:off x="13526575" y="4723111"/>
            <a:ext cx="867462" cy="1325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1" name="Shape"/>
          <p:cNvSpPr/>
          <p:nvPr>
            <p:ph type="body" sz="quarter" idx="22"/>
          </p:nvPr>
        </p:nvSpPr>
        <p:spPr>
          <a:xfrm>
            <a:off x="9966083" y="8299838"/>
            <a:ext cx="867461" cy="1325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2" name="Shape"/>
          <p:cNvSpPr/>
          <p:nvPr>
            <p:ph type="body" sz="quarter" idx="23"/>
          </p:nvPr>
        </p:nvSpPr>
        <p:spPr>
          <a:xfrm>
            <a:off x="10093083" y="4862159"/>
            <a:ext cx="867461" cy="1325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3" name="Shape"/>
          <p:cNvSpPr/>
          <p:nvPr>
            <p:ph type="body" sz="quarter" idx="24"/>
          </p:nvPr>
        </p:nvSpPr>
        <p:spPr>
          <a:xfrm>
            <a:off x="13526575" y="8299838"/>
            <a:ext cx="867462" cy="13252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600" y="1571"/>
                </a:moveTo>
                <a:cubicBezTo>
                  <a:pt x="5625" y="1571"/>
                  <a:pt x="2400" y="3682"/>
                  <a:pt x="2400" y="6284"/>
                </a:cubicBezTo>
                <a:cubicBezTo>
                  <a:pt x="2400" y="6716"/>
                  <a:pt x="1860" y="7069"/>
                  <a:pt x="1200" y="7069"/>
                </a:cubicBezTo>
                <a:cubicBezTo>
                  <a:pt x="540" y="7069"/>
                  <a:pt x="0" y="6716"/>
                  <a:pt x="0" y="6284"/>
                </a:cubicBezTo>
                <a:cubicBezTo>
                  <a:pt x="0" y="2813"/>
                  <a:pt x="4297" y="0"/>
                  <a:pt x="9600" y="0"/>
                </a:cubicBezTo>
                <a:lnTo>
                  <a:pt x="12000" y="0"/>
                </a:lnTo>
                <a:cubicBezTo>
                  <a:pt x="17302" y="0"/>
                  <a:pt x="21600" y="2813"/>
                  <a:pt x="21600" y="6284"/>
                </a:cubicBezTo>
                <a:cubicBezTo>
                  <a:pt x="21600" y="8017"/>
                  <a:pt x="20355" y="9641"/>
                  <a:pt x="18240" y="10682"/>
                </a:cubicBezTo>
                <a:lnTo>
                  <a:pt x="13680" y="12921"/>
                </a:lnTo>
                <a:cubicBezTo>
                  <a:pt x="12622" y="13441"/>
                  <a:pt x="12000" y="14256"/>
                  <a:pt x="12000" y="15120"/>
                </a:cubicBezTo>
                <a:lnTo>
                  <a:pt x="12000" y="15709"/>
                </a:lnTo>
                <a:cubicBezTo>
                  <a:pt x="12000" y="16141"/>
                  <a:pt x="11460" y="16495"/>
                  <a:pt x="10800" y="16495"/>
                </a:cubicBezTo>
                <a:cubicBezTo>
                  <a:pt x="10140" y="16495"/>
                  <a:pt x="9600" y="16141"/>
                  <a:pt x="9600" y="15709"/>
                </a:cubicBezTo>
                <a:lnTo>
                  <a:pt x="9600" y="15120"/>
                </a:lnTo>
                <a:cubicBezTo>
                  <a:pt x="9600" y="13760"/>
                  <a:pt x="10575" y="12479"/>
                  <a:pt x="12240" y="11664"/>
                </a:cubicBezTo>
                <a:lnTo>
                  <a:pt x="16800" y="9425"/>
                </a:lnTo>
                <a:cubicBezTo>
                  <a:pt x="18307" y="8684"/>
                  <a:pt x="19200" y="7521"/>
                  <a:pt x="19200" y="6284"/>
                </a:cubicBezTo>
                <a:cubicBezTo>
                  <a:pt x="19200" y="3682"/>
                  <a:pt x="15975" y="1571"/>
                  <a:pt x="12000" y="1571"/>
                </a:cubicBezTo>
                <a:lnTo>
                  <a:pt x="9600" y="1571"/>
                </a:lnTo>
                <a:close/>
                <a:moveTo>
                  <a:pt x="9000" y="20422"/>
                </a:moveTo>
                <a:cubicBezTo>
                  <a:pt x="9000" y="19771"/>
                  <a:pt x="9806" y="19244"/>
                  <a:pt x="10800" y="19244"/>
                </a:cubicBezTo>
                <a:cubicBezTo>
                  <a:pt x="11794" y="19244"/>
                  <a:pt x="12600" y="19771"/>
                  <a:pt x="12600" y="20422"/>
                </a:cubicBezTo>
                <a:cubicBezTo>
                  <a:pt x="12600" y="21073"/>
                  <a:pt x="11794" y="21600"/>
                  <a:pt x="10800" y="21600"/>
                </a:cubicBezTo>
                <a:cubicBezTo>
                  <a:pt x="9806" y="21600"/>
                  <a:pt x="9000" y="21073"/>
                  <a:pt x="9000" y="20422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numCol="1" spcCol="38100" anchor="ctr">
            <a:noAutofit/>
          </a:bodyPr>
          <a:lstStyle/>
          <a:p>
            <a:pPr marL="0" marR="177800" indent="1905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4" name="Bullet points 2"/>
          <p:cNvSpPr/>
          <p:nvPr>
            <p:ph type="body" sz="quarter" idx="25"/>
          </p:nvPr>
        </p:nvSpPr>
        <p:spPr>
          <a:xfrm>
            <a:off x="16039337" y="3699664"/>
            <a:ext cx="7021116" cy="33563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81" y="0"/>
                </a:moveTo>
                <a:cubicBezTo>
                  <a:pt x="2296" y="0"/>
                  <a:pt x="2065" y="484"/>
                  <a:pt x="2065" y="1080"/>
                </a:cubicBezTo>
                <a:lnTo>
                  <a:pt x="2065" y="8641"/>
                </a:lnTo>
                <a:lnTo>
                  <a:pt x="0" y="10799"/>
                </a:lnTo>
                <a:lnTo>
                  <a:pt x="2065" y="12959"/>
                </a:lnTo>
                <a:lnTo>
                  <a:pt x="2065" y="20520"/>
                </a:lnTo>
                <a:cubicBezTo>
                  <a:pt x="2065" y="21116"/>
                  <a:pt x="2296" y="21600"/>
                  <a:pt x="2581" y="21600"/>
                </a:cubicBezTo>
                <a:lnTo>
                  <a:pt x="21084" y="21600"/>
                </a:lnTo>
                <a:cubicBezTo>
                  <a:pt x="21369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369" y="0"/>
                  <a:pt x="21084" y="0"/>
                </a:cubicBezTo>
                <a:lnTo>
                  <a:pt x="2581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2</a:t>
            </a:r>
          </a:p>
        </p:txBody>
      </p:sp>
      <p:sp>
        <p:nvSpPr>
          <p:cNvPr id="125" name="Bullet points 4"/>
          <p:cNvSpPr/>
          <p:nvPr>
            <p:ph type="body" sz="quarter" idx="26"/>
          </p:nvPr>
        </p:nvSpPr>
        <p:spPr>
          <a:xfrm>
            <a:off x="16051110" y="7284294"/>
            <a:ext cx="7021116" cy="335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81" y="0"/>
                </a:moveTo>
                <a:cubicBezTo>
                  <a:pt x="2296" y="0"/>
                  <a:pt x="2065" y="484"/>
                  <a:pt x="2065" y="1080"/>
                </a:cubicBezTo>
                <a:lnTo>
                  <a:pt x="2065" y="8641"/>
                </a:lnTo>
                <a:lnTo>
                  <a:pt x="0" y="10799"/>
                </a:lnTo>
                <a:lnTo>
                  <a:pt x="2065" y="12959"/>
                </a:lnTo>
                <a:lnTo>
                  <a:pt x="2065" y="20520"/>
                </a:lnTo>
                <a:cubicBezTo>
                  <a:pt x="2065" y="21116"/>
                  <a:pt x="2296" y="21600"/>
                  <a:pt x="2581" y="21600"/>
                </a:cubicBezTo>
                <a:lnTo>
                  <a:pt x="21084" y="21600"/>
                </a:lnTo>
                <a:cubicBezTo>
                  <a:pt x="21369" y="21600"/>
                  <a:pt x="21600" y="21116"/>
                  <a:pt x="21600" y="20520"/>
                </a:cubicBezTo>
                <a:lnTo>
                  <a:pt x="21600" y="1080"/>
                </a:lnTo>
                <a:cubicBezTo>
                  <a:pt x="21600" y="484"/>
                  <a:pt x="21369" y="0"/>
                  <a:pt x="21084" y="0"/>
                </a:cubicBezTo>
                <a:lnTo>
                  <a:pt x="2581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4</a:t>
            </a:r>
          </a:p>
        </p:txBody>
      </p:sp>
      <p:sp>
        <p:nvSpPr>
          <p:cNvPr id="126" name="Bullet points 1"/>
          <p:cNvSpPr/>
          <p:nvPr>
            <p:ph type="body" sz="quarter" idx="27"/>
          </p:nvPr>
        </p:nvSpPr>
        <p:spPr>
          <a:xfrm>
            <a:off x="1438774" y="3737873"/>
            <a:ext cx="7013973" cy="331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44" y="0"/>
                </a:moveTo>
                <a:cubicBezTo>
                  <a:pt x="19327" y="0"/>
                  <a:pt x="19555" y="483"/>
                  <a:pt x="19555" y="1079"/>
                </a:cubicBezTo>
                <a:lnTo>
                  <a:pt x="19555" y="8643"/>
                </a:lnTo>
                <a:lnTo>
                  <a:pt x="21600" y="10801"/>
                </a:lnTo>
                <a:lnTo>
                  <a:pt x="19555" y="12960"/>
                </a:lnTo>
                <a:lnTo>
                  <a:pt x="19555" y="20521"/>
                </a:lnTo>
                <a:cubicBezTo>
                  <a:pt x="19555" y="21117"/>
                  <a:pt x="19327" y="21600"/>
                  <a:pt x="19044" y="21600"/>
                </a:cubicBezTo>
                <a:lnTo>
                  <a:pt x="511" y="21600"/>
                </a:lnTo>
                <a:cubicBezTo>
                  <a:pt x="229" y="21600"/>
                  <a:pt x="0" y="21117"/>
                  <a:pt x="0" y="20521"/>
                </a:cubicBezTo>
                <a:lnTo>
                  <a:pt x="0" y="1079"/>
                </a:lnTo>
                <a:cubicBezTo>
                  <a:pt x="0" y="483"/>
                  <a:pt x="229" y="0"/>
                  <a:pt x="511" y="0"/>
                </a:cubicBezTo>
                <a:lnTo>
                  <a:pt x="19044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1</a:t>
            </a:r>
          </a:p>
        </p:txBody>
      </p:sp>
      <p:sp>
        <p:nvSpPr>
          <p:cNvPr id="127" name="Bullet points 3"/>
          <p:cNvSpPr/>
          <p:nvPr>
            <p:ph type="body" sz="quarter" idx="28"/>
          </p:nvPr>
        </p:nvSpPr>
        <p:spPr>
          <a:xfrm>
            <a:off x="1438784" y="7302551"/>
            <a:ext cx="7013973" cy="3319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044" y="0"/>
                </a:moveTo>
                <a:cubicBezTo>
                  <a:pt x="19327" y="0"/>
                  <a:pt x="19555" y="483"/>
                  <a:pt x="19555" y="1079"/>
                </a:cubicBezTo>
                <a:lnTo>
                  <a:pt x="19555" y="8643"/>
                </a:lnTo>
                <a:lnTo>
                  <a:pt x="21600" y="10801"/>
                </a:lnTo>
                <a:lnTo>
                  <a:pt x="19555" y="12963"/>
                </a:lnTo>
                <a:lnTo>
                  <a:pt x="19555" y="20521"/>
                </a:lnTo>
                <a:cubicBezTo>
                  <a:pt x="19555" y="21117"/>
                  <a:pt x="19327" y="21600"/>
                  <a:pt x="19044" y="21600"/>
                </a:cubicBezTo>
                <a:lnTo>
                  <a:pt x="511" y="21600"/>
                </a:lnTo>
                <a:cubicBezTo>
                  <a:pt x="229" y="21600"/>
                  <a:pt x="0" y="21117"/>
                  <a:pt x="0" y="20521"/>
                </a:cubicBezTo>
                <a:lnTo>
                  <a:pt x="0" y="1079"/>
                </a:lnTo>
                <a:cubicBezTo>
                  <a:pt x="0" y="483"/>
                  <a:pt x="229" y="0"/>
                  <a:pt x="511" y="0"/>
                </a:cubicBezTo>
                <a:lnTo>
                  <a:pt x="19044" y="0"/>
                </a:lnTo>
                <a:close/>
              </a:path>
            </a:pathLst>
          </a:cu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/>
          <a:lstStyle>
            <a:lvl1pPr marL="635000"/>
          </a:lstStyle>
          <a:p>
            <a:pPr/>
            <a:r>
              <a:t>Bullet points 3</a:t>
            </a:r>
          </a:p>
        </p:txBody>
      </p:sp>
      <p:sp>
        <p:nvSpPr>
          <p:cNvPr id="128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29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130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131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con bullets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ounded Rectangle"/>
          <p:cNvSpPr/>
          <p:nvPr>
            <p:ph type="body" sz="quarter" idx="21"/>
          </p:nvPr>
        </p:nvSpPr>
        <p:spPr>
          <a:xfrm>
            <a:off x="1987242" y="2034261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0" name="Bullet points 1"/>
          <p:cNvSpPr/>
          <p:nvPr>
            <p:ph type="body" sz="quarter" idx="22"/>
          </p:nvPr>
        </p:nvSpPr>
        <p:spPr>
          <a:xfrm>
            <a:off x="5604669" y="2034261"/>
            <a:ext cx="13174662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1</a:t>
            </a:r>
          </a:p>
        </p:txBody>
      </p:sp>
      <p:sp>
        <p:nvSpPr>
          <p:cNvPr id="141" name="Rounded Rectangle"/>
          <p:cNvSpPr/>
          <p:nvPr>
            <p:ph type="body" sz="quarter" idx="23"/>
          </p:nvPr>
        </p:nvSpPr>
        <p:spPr>
          <a:xfrm>
            <a:off x="1987242" y="5567405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2" name="Bullet points 2"/>
          <p:cNvSpPr/>
          <p:nvPr>
            <p:ph type="body" sz="quarter" idx="24"/>
          </p:nvPr>
        </p:nvSpPr>
        <p:spPr>
          <a:xfrm>
            <a:off x="5604668" y="5567405"/>
            <a:ext cx="13174663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2</a:t>
            </a:r>
          </a:p>
        </p:txBody>
      </p:sp>
      <p:sp>
        <p:nvSpPr>
          <p:cNvPr id="143" name="Slide Title"/>
          <p:cNvSpPr txBox="1"/>
          <p:nvPr>
            <p:ph type="title" hasCustomPrompt="1"/>
          </p:nvPr>
        </p:nvSpPr>
        <p:spPr>
          <a:xfrm>
            <a:off x="2095500" y="-12054"/>
            <a:ext cx="20834183" cy="1493356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144" name="Rounded Rectangle"/>
          <p:cNvSpPr/>
          <p:nvPr>
            <p:ph type="body" sz="quarter" idx="25"/>
          </p:nvPr>
        </p:nvSpPr>
        <p:spPr>
          <a:xfrm>
            <a:off x="1987242" y="9221199"/>
            <a:ext cx="17077176" cy="2921001"/>
          </a:xfrm>
          <a:prstGeom prst="roundRect">
            <a:avLst>
              <a:gd name="adj" fmla="val 14118"/>
            </a:avLst>
          </a:prstGeom>
          <a:solidFill>
            <a:srgbClr val="D5D5D5"/>
          </a:solidFill>
          <a:ln w="38100">
            <a:solidFill>
              <a:schemeClr val="accent6">
                <a:hueOff val="13513096"/>
                <a:satOff val="-92324"/>
                <a:lumOff val="-42615"/>
              </a:schemeClr>
            </a:solidFill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numCol="1" spcCol="38100"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45" name="Bullet points 3"/>
          <p:cNvSpPr/>
          <p:nvPr>
            <p:ph type="body" sz="quarter" idx="26"/>
          </p:nvPr>
        </p:nvSpPr>
        <p:spPr>
          <a:xfrm>
            <a:off x="5604669" y="9221199"/>
            <a:ext cx="13174662" cy="2921001"/>
          </a:xfrm>
          <a:prstGeom prst="rect">
            <a:avLst/>
          </a:prstGeom>
          <a:ln w="279400">
            <a:solidFill>
              <a:srgbClr val="000000">
                <a:alpha val="0"/>
              </a:srgbClr>
            </a:solidFill>
          </a:ln>
        </p:spPr>
        <p:txBody>
          <a:bodyPr numCol="1" spcCol="38100"/>
          <a:lstStyle/>
          <a:p>
            <a:pPr/>
            <a:r>
              <a:t>Bullet points 3</a:t>
            </a:r>
          </a:p>
        </p:txBody>
      </p:sp>
      <p:sp>
        <p:nvSpPr>
          <p:cNvPr id="146" name="Image"/>
          <p:cNvSpPr/>
          <p:nvPr>
            <p:ph type="pic" sz="quarter" idx="27"/>
          </p:nvPr>
        </p:nvSpPr>
        <p:spPr>
          <a:xfrm>
            <a:off x="2585116" y="9639167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Image"/>
          <p:cNvSpPr/>
          <p:nvPr>
            <p:ph type="pic" sz="quarter" idx="28"/>
          </p:nvPr>
        </p:nvSpPr>
        <p:spPr>
          <a:xfrm>
            <a:off x="2585116" y="5985373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8" name="Image"/>
          <p:cNvSpPr/>
          <p:nvPr>
            <p:ph type="pic" sz="quarter" idx="29"/>
          </p:nvPr>
        </p:nvSpPr>
        <p:spPr>
          <a:xfrm>
            <a:off x="2585116" y="2452229"/>
            <a:ext cx="2345697" cy="2085064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Rectangle"/>
          <p:cNvSpPr/>
          <p:nvPr/>
        </p:nvSpPr>
        <p:spPr>
          <a:xfrm>
            <a:off x="3325272" y="12798513"/>
            <a:ext cx="50801" cy="9271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-1" y="12752239"/>
            <a:ext cx="24384001" cy="508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177800" algn="ctr" defTabSz="825500">
              <a:lnSpc>
                <a:spcPct val="100000"/>
              </a:lnSpc>
              <a:spcBef>
                <a:spcPts val="0"/>
              </a:spcBef>
              <a:defRPr baseline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Thin Bold"/>
              </a:defRPr>
            </a:pPr>
          </a:p>
        </p:txBody>
      </p:sp>
      <p:sp>
        <p:nvSpPr>
          <p:cNvPr id="5" name="Jannis Seemann"/>
          <p:cNvSpPr/>
          <p:nvPr/>
        </p:nvSpPr>
        <p:spPr>
          <a:xfrm>
            <a:off x="1352" y="12787982"/>
            <a:ext cx="3320450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68300" indent="3683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Medium"/>
                <a:ea typeface="Montserrat Thin Medium"/>
                <a:cs typeface="Montserrat Thin Medium"/>
                <a:sym typeface="Montserrat Thin Medium"/>
              </a:defRPr>
            </a:lvl1pPr>
          </a:lstStyle>
          <a:p>
            <a:pPr/>
            <a:r>
              <a:t>Jannis Seemann</a:t>
            </a:r>
          </a:p>
        </p:txBody>
      </p:sp>
      <p:sp>
        <p:nvSpPr>
          <p:cNvPr id="6" name="Efficient Linux"/>
          <p:cNvSpPr/>
          <p:nvPr/>
        </p:nvSpPr>
        <p:spPr>
          <a:xfrm>
            <a:off x="3378179" y="12787982"/>
            <a:ext cx="8320868" cy="96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381000" indent="406400">
              <a:lnSpc>
                <a:spcPct val="80000"/>
              </a:lnSpc>
              <a:spcBef>
                <a:spcPts val="0"/>
              </a:spcBef>
              <a:defRPr baseline="7999" spc="-50" sz="2500">
                <a:latin typeface="Montserrat Thin Light"/>
                <a:ea typeface="Montserrat Thin Light"/>
                <a:cs typeface="Montserrat Thin Light"/>
                <a:sym typeface="Montserrat Thin Light"/>
              </a:defRPr>
            </a:lvl1pPr>
          </a:lstStyle>
          <a:p>
            <a:pPr/>
            <a:r>
              <a:t>Efficient Linux</a:t>
            </a:r>
          </a:p>
        </p:txBody>
      </p:sp>
      <p:sp>
        <p:nvSpPr>
          <p:cNvPr id="7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baseline="0" sz="1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40" strike="noStrike" sz="7000" u="none">
          <a:solidFill>
            <a:srgbClr val="000000"/>
          </a:solidFill>
          <a:uFillTx/>
          <a:latin typeface="+mn-lt"/>
          <a:ea typeface="+mn-ea"/>
          <a:cs typeface="+mn-cs"/>
          <a:sym typeface="Montserrat Thin Bold"/>
        </a:defRPr>
      </a:lvl9pPr>
    </p:titleStyle>
    <p:bodyStyle>
      <a:lvl1pPr marL="5080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1pPr>
      <a:lvl2pPr marL="11176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2pPr>
      <a:lvl3pPr marL="17272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3pPr>
      <a:lvl4pPr marL="23368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4pPr>
      <a:lvl5pPr marL="29464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⏵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5pPr>
      <a:lvl6pPr marL="34290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6pPr>
      <a:lvl7pPr marL="40386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7pPr>
      <a:lvl8pPr marL="46482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8pPr>
      <a:lvl9pPr marL="5257800" marR="0" indent="-381000" algn="l" defTabSz="2438338" rtl="0" latinLnBrk="0">
        <a:lnSpc>
          <a:spcPct val="130000"/>
        </a:lnSpc>
        <a:spcBef>
          <a:spcPts val="500"/>
        </a:spcBef>
        <a:spcAft>
          <a:spcPts val="0"/>
        </a:spcAft>
        <a:buClr>
          <a:schemeClr val="accent6">
            <a:hueOff val="13513096"/>
            <a:satOff val="-92324"/>
            <a:lumOff val="-42615"/>
          </a:schemeClr>
        </a:buClr>
        <a:buSzPct val="123000"/>
        <a:buFontTx/>
        <a:buChar char="•"/>
        <a:tabLst/>
        <a:defRPr b="0" baseline="-10000" cap="none" i="0" spc="0" strike="noStrike" sz="3000" u="none">
          <a:solidFill>
            <a:srgbClr val="000000"/>
          </a:solidFill>
          <a:uFillTx/>
          <a:latin typeface="Montserrat Thin Regular"/>
          <a:ea typeface="Montserrat Thin Regular"/>
          <a:cs typeface="Montserrat Thin Regular"/>
          <a:sym typeface="Montserrat Thin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omments" Target="../comments/comment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Osnovne struktrure podataka"/>
          <p:cNvSpPr txBox="1"/>
          <p:nvPr>
            <p:ph type="ctrTitle"/>
          </p:nvPr>
        </p:nvSpPr>
        <p:spPr>
          <a:xfrm>
            <a:off x="3289300" y="9446566"/>
            <a:ext cx="18106802" cy="1575044"/>
          </a:xfrm>
          <a:prstGeom prst="rect">
            <a:avLst/>
          </a:prstGeom>
        </p:spPr>
        <p:txBody>
          <a:bodyPr/>
          <a:lstStyle/>
          <a:p>
            <a:pPr/>
            <a:r>
              <a:t>Osnovne struktrure podataka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u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Tuple</a:t>
            </a:r>
          </a:p>
        </p:txBody>
      </p:sp>
      <p:sp>
        <p:nvSpPr>
          <p:cNvPr id="396" name="Osobine strukture:…"/>
          <p:cNvSpPr txBox="1"/>
          <p:nvPr>
            <p:ph type="body" sz="quarter" idx="1"/>
          </p:nvPr>
        </p:nvSpPr>
        <p:spPr>
          <a:xfrm>
            <a:off x="2027829" y="7557024"/>
            <a:ext cx="14062735" cy="3426834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🧱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Osobine strukture:</a:t>
            </a:r>
          </a:p>
          <a:p>
            <a:pPr lvl="1"/>
            <a:r>
              <a:t>Ima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fiksan broj elemenata</a:t>
            </a:r>
          </a:p>
          <a:p>
            <a:pPr lvl="1"/>
            <a:r>
              <a:t>Podržava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pristup po indeksu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Hashable</a:t>
            </a:r>
            <a:r>
              <a:t> je — može se koristiti kao ključ u rečniku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Manje memorije</a:t>
            </a:r>
            <a:r>
              <a:t> koristi od liste (</a:t>
            </a:r>
            <a:r>
              <a:rPr i="1"/>
              <a:t>zbog nemogućnosti izmene</a:t>
            </a:r>
            <a:r>
              <a:t>)</a:t>
            </a:r>
          </a:p>
        </p:txBody>
      </p:sp>
      <p:sp>
        <p:nvSpPr>
          <p:cNvPr id="397" name="Primer:"/>
          <p:cNvSpPr txBox="1"/>
          <p:nvPr/>
        </p:nvSpPr>
        <p:spPr>
          <a:xfrm>
            <a:off x="2032000" y="5229828"/>
            <a:ext cx="3078954" cy="762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Primer:</a:t>
            </a:r>
          </a:p>
        </p:txBody>
      </p:sp>
      <p:sp>
        <p:nvSpPr>
          <p:cNvPr id="398" name="Šta je tuple u Pythonu?…"/>
          <p:cNvSpPr txBox="1"/>
          <p:nvPr/>
        </p:nvSpPr>
        <p:spPr>
          <a:xfrm>
            <a:off x="2032000" y="2449711"/>
            <a:ext cx="12488061" cy="26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tuple u Pythonu?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Tuple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uređena</a:t>
            </a:r>
            <a:r>
              <a:t> kolekcija podataka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Ne može se menjati</a:t>
            </a:r>
            <a:r>
              <a:t> — tuple je nepromenjiv (immutable)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Može sadržati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različite tipove podataka</a:t>
            </a:r>
          </a:p>
        </p:txBody>
      </p:sp>
      <p:pic>
        <p:nvPicPr>
          <p:cNvPr id="39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9652" y="4740940"/>
            <a:ext cx="8294248" cy="36885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8" grpId="1"/>
      <p:bldP build="whole" bldLvl="1" animBg="1" rev="0" advAuto="0" spid="397" grpId="2"/>
      <p:bldP build="whole" bldLvl="1" animBg="1" rev="0" advAuto="0" spid="399" grpId="3"/>
      <p:bldP build="p" bldLvl="5" animBg="1" rev="0" advAuto="0" spid="396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Operacije nad tuple-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Operacije nad tuple-om</a:t>
            </a:r>
          </a:p>
        </p:txBody>
      </p:sp>
      <p:grpSp>
        <p:nvGrpSpPr>
          <p:cNvPr id="404" name="Group"/>
          <p:cNvGrpSpPr/>
          <p:nvPr/>
        </p:nvGrpSpPr>
        <p:grpSpPr>
          <a:xfrm>
            <a:off x="1259092" y="8011438"/>
            <a:ext cx="18389601" cy="5664201"/>
            <a:chOff x="0" y="0"/>
            <a:chExt cx="18389600" cy="5664200"/>
          </a:xfrm>
        </p:grpSpPr>
        <p:sp>
          <p:nvSpPr>
            <p:cNvPr id="402" name="Korisne funckije:"/>
            <p:cNvSpPr txBox="1"/>
            <p:nvPr/>
          </p:nvSpPr>
          <p:spPr>
            <a:xfrm>
              <a:off x="772907" y="851759"/>
              <a:ext cx="9609534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🧹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Korisne funckije:</a:t>
              </a:r>
            </a:p>
          </p:txBody>
        </p:sp>
        <p:pic>
          <p:nvPicPr>
            <p:cNvPr id="403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8389600" cy="566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7" name="Group"/>
          <p:cNvGrpSpPr/>
          <p:nvPr/>
        </p:nvGrpSpPr>
        <p:grpSpPr>
          <a:xfrm>
            <a:off x="1259092" y="4843228"/>
            <a:ext cx="18389601" cy="5130801"/>
            <a:chOff x="0" y="0"/>
            <a:chExt cx="18389600" cy="5130800"/>
          </a:xfrm>
        </p:grpSpPr>
        <p:sp>
          <p:nvSpPr>
            <p:cNvPr id="405" name="Sečenje (slicing):"/>
            <p:cNvSpPr txBox="1"/>
            <p:nvPr/>
          </p:nvSpPr>
          <p:spPr>
            <a:xfrm>
              <a:off x="772907" y="809154"/>
              <a:ext cx="9609534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✂️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Sečenje (slicing):</a:t>
              </a:r>
            </a:p>
          </p:txBody>
        </p:sp>
        <p:pic>
          <p:nvPicPr>
            <p:cNvPr id="406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389600" cy="513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0" name="Group"/>
          <p:cNvGrpSpPr/>
          <p:nvPr/>
        </p:nvGrpSpPr>
        <p:grpSpPr>
          <a:xfrm>
            <a:off x="1259092" y="1658776"/>
            <a:ext cx="18389601" cy="5130801"/>
            <a:chOff x="0" y="0"/>
            <a:chExt cx="18389600" cy="5130800"/>
          </a:xfrm>
        </p:grpSpPr>
        <p:sp>
          <p:nvSpPr>
            <p:cNvPr id="408" name="Pristup elementima:"/>
            <p:cNvSpPr txBox="1"/>
            <p:nvPr/>
          </p:nvSpPr>
          <p:spPr>
            <a:xfrm>
              <a:off x="772907" y="782790"/>
              <a:ext cx="9609534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🧭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Pristup elementima:</a:t>
              </a:r>
            </a:p>
          </p:txBody>
        </p:sp>
        <p:pic>
          <p:nvPicPr>
            <p:cNvPr id="409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389600" cy="5130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2"/>
      <p:bldP build="whole" bldLvl="1" animBg="1" rev="0" advAuto="0" spid="404" grpId="3"/>
      <p:bldP build="whole" bldLvl="1" animBg="1" rev="0" advAuto="0" spid="4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Iteracija i tipične prime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Iteracija i tipične primene</a:t>
            </a:r>
          </a:p>
        </p:txBody>
      </p:sp>
      <p:sp>
        <p:nvSpPr>
          <p:cNvPr id="413" name="Iteracija kroz set:"/>
          <p:cNvSpPr txBox="1"/>
          <p:nvPr/>
        </p:nvSpPr>
        <p:spPr>
          <a:xfrm>
            <a:off x="2032000" y="2390767"/>
            <a:ext cx="5408610" cy="70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🔁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Iteracija kroz set:</a:t>
            </a:r>
          </a:p>
        </p:txBody>
      </p:sp>
      <p:sp>
        <p:nvSpPr>
          <p:cNvPr id="414" name="Tipične primene:…"/>
          <p:cNvSpPr txBox="1"/>
          <p:nvPr/>
        </p:nvSpPr>
        <p:spPr>
          <a:xfrm>
            <a:off x="2036215" y="6275398"/>
            <a:ext cx="10935162" cy="293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  <a:lvl2pPr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lvl2pPr>
          </a:lstStyle>
          <a:p>
            <a:pPr/>
            <a:r>
              <a:t>Tipične primene:</a:t>
            </a:r>
          </a:p>
          <a:p>
            <a:pPr lvl="1"/>
            <a:r>
              <a:t>Vraćanje više vrednosti iz funkcije:</a:t>
            </a:r>
          </a:p>
        </p:txBody>
      </p:sp>
      <p:pic>
        <p:nvPicPr>
          <p:cNvPr id="41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9739" y="1862998"/>
            <a:ext cx="9941640" cy="535319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Fiksirane konfiguracije, podešavanja…"/>
          <p:cNvSpPr txBox="1"/>
          <p:nvPr/>
        </p:nvSpPr>
        <p:spPr>
          <a:xfrm>
            <a:off x="2036215" y="9272988"/>
            <a:ext cx="10935162" cy="156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Fiksirane konfiguracije, podešavanja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Lista koordinata: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[(x1, y1), (x2, y2), ...]</a:t>
            </a:r>
          </a:p>
        </p:txBody>
      </p:sp>
      <p:sp>
        <p:nvSpPr>
          <p:cNvPr id="417" name="Napomena:…"/>
          <p:cNvSpPr txBox="1"/>
          <p:nvPr/>
        </p:nvSpPr>
        <p:spPr>
          <a:xfrm>
            <a:off x="13440066" y="6267933"/>
            <a:ext cx="9201480" cy="2795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Napomena: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Tuple podržava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pristup po indeksu i koristi se kada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izmene nisu poželjne</a:t>
            </a:r>
          </a:p>
        </p:txBody>
      </p:sp>
      <p:pic>
        <p:nvPicPr>
          <p:cNvPr id="418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0886" y="6336024"/>
            <a:ext cx="9980197" cy="4080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nodeType="with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16" grpId="5"/>
      <p:bldP build="whole" bldLvl="1" animBg="1" rev="0" advAuto="0" spid="413" grpId="1"/>
      <p:bldP build="whole" bldLvl="1" animBg="1" rev="0" advAuto="0" spid="418" grpId="4"/>
      <p:bldP build="p" bldLvl="5" animBg="1" rev="0" advAuto="0" spid="414" grpId="3"/>
      <p:bldP build="p" bldLvl="5" animBg="1" rev="0" advAuto="0" spid="417" grpId="6"/>
      <p:bldP build="whole" bldLvl="1" animBg="1" rev="0" advAuto="0" spid="41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Česte greške i save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Česte greške i saveti</a:t>
            </a:r>
          </a:p>
        </p:txBody>
      </p:sp>
      <p:sp>
        <p:nvSpPr>
          <p:cNvPr id="421" name="Česte greške:…"/>
          <p:cNvSpPr txBox="1"/>
          <p:nvPr>
            <p:ph type="body" sz="quarter" idx="1"/>
          </p:nvPr>
        </p:nvSpPr>
        <p:spPr>
          <a:xfrm>
            <a:off x="2032000" y="2487025"/>
            <a:ext cx="19339453" cy="2822790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Česte greške:</a:t>
            </a:r>
          </a:p>
          <a:p>
            <a:pPr lvl="1"/>
            <a:r>
              <a:rPr>
                <a:latin typeface="Consolas"/>
                <a:ea typeface="Consolas"/>
                <a:cs typeface="Consolas"/>
                <a:sym typeface="Consolas"/>
              </a:rPr>
              <a:t>TypeError </a:t>
            </a:r>
            <a:r>
              <a:t>pri pokušaju izmene:</a:t>
            </a:r>
          </a:p>
        </p:txBody>
      </p:sp>
      <p:sp>
        <p:nvSpPr>
          <p:cNvPr id="422" name="Saveti:…"/>
          <p:cNvSpPr txBox="1"/>
          <p:nvPr/>
        </p:nvSpPr>
        <p:spPr>
          <a:xfrm>
            <a:off x="2027766" y="5162492"/>
            <a:ext cx="12413733" cy="4560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💡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Saveti: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Ako je potrebna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slična sturktura, ali promenjiva</a:t>
            </a:r>
            <a:r>
              <a:t> — koristiti listu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Ako treba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fiksni sadržaj</a:t>
            </a:r>
            <a:r>
              <a:t> — koristiti tuple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Pretvaranje:</a:t>
            </a:r>
          </a:p>
        </p:txBody>
      </p:sp>
      <p:pic>
        <p:nvPicPr>
          <p:cNvPr id="42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0164" y="7411416"/>
            <a:ext cx="9456537" cy="3866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0164" y="2648633"/>
            <a:ext cx="9456537" cy="3464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Class="entr" nodeType="with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2" grpId="3"/>
      <p:bldP build="p" bldLvl="5" animBg="1" rev="0" advAuto="0" spid="421" grpId="1"/>
      <p:bldP build="whole" bldLvl="1" animBg="1" rev="0" advAuto="0" spid="423" grpId="4"/>
      <p:bldP build="whole" bldLvl="1" animBg="1" rev="0" advAuto="0" spid="424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Di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Dict</a:t>
            </a:r>
          </a:p>
        </p:txBody>
      </p:sp>
      <p:sp>
        <p:nvSpPr>
          <p:cNvPr id="427" name="Šta je rečnik u Pythonu?…"/>
          <p:cNvSpPr txBox="1"/>
          <p:nvPr>
            <p:ph type="body" sz="quarter" idx="1"/>
          </p:nvPr>
        </p:nvSpPr>
        <p:spPr>
          <a:xfrm>
            <a:off x="2029490" y="2483810"/>
            <a:ext cx="14683407" cy="3527363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rečnik u Pythonu?</a:t>
            </a:r>
          </a:p>
          <a:p>
            <a:pPr lvl="1"/>
            <a:r>
              <a:t>Rečnik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neuređena kolekcija parova ključ-vrednost</a:t>
            </a:r>
            <a:endParaRPr>
              <a:latin typeface="+mn-lt"/>
              <a:ea typeface="+mn-ea"/>
              <a:cs typeface="+mn-cs"/>
              <a:sym typeface="Montserrat Thin Bold"/>
            </a:endParaRPr>
          </a:p>
          <a:p>
            <a:pPr lvl="1"/>
            <a:r>
              <a:t>Ključevi moraju biti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jednistveni</a:t>
            </a:r>
            <a:r>
              <a:t> 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hashable</a:t>
            </a:r>
            <a:r>
              <a:t>(npr. string, broj, tuple)</a:t>
            </a:r>
          </a:p>
          <a:p>
            <a:pPr lvl="1"/>
            <a:r>
              <a:t>Vrednosti mogu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biti bilo koji tip podataka</a:t>
            </a:r>
          </a:p>
          <a:p>
            <a:pPr lvl="1"/>
            <a:r>
              <a:t>Može se manjati nakon kreiranja</a:t>
            </a:r>
          </a:p>
        </p:txBody>
      </p:sp>
      <p:sp>
        <p:nvSpPr>
          <p:cNvPr id="428" name="Osobine sturkture:…"/>
          <p:cNvSpPr txBox="1"/>
          <p:nvPr/>
        </p:nvSpPr>
        <p:spPr>
          <a:xfrm>
            <a:off x="2032000" y="9441780"/>
            <a:ext cx="14062734" cy="427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🧱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Osobine sturkture: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Direktan pristup</a:t>
            </a:r>
            <a:r>
              <a:t> vrednostima preko ključeva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dict[“ključ"]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Veoma efikasna pretraga</a:t>
            </a:r>
            <a:r>
              <a:t> podataka po ključu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Odličan izbor za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mapiranje</a:t>
            </a:r>
            <a:r>
              <a:t> ili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 čuvanje strukturiranih podataka</a:t>
            </a:r>
          </a:p>
        </p:txBody>
      </p:sp>
      <p:sp>
        <p:nvSpPr>
          <p:cNvPr id="429" name="Primer:"/>
          <p:cNvSpPr txBox="1"/>
          <p:nvPr/>
        </p:nvSpPr>
        <p:spPr>
          <a:xfrm>
            <a:off x="2037957" y="5894461"/>
            <a:ext cx="3078954" cy="762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Primer:</a:t>
            </a:r>
          </a:p>
        </p:txBody>
      </p:sp>
      <p:pic>
        <p:nvPicPr>
          <p:cNvPr id="4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2246" y="5496255"/>
            <a:ext cx="6450492" cy="4833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2"/>
      <p:bldP build="p" bldLvl="5" animBg="1" rev="0" advAuto="0" spid="427" grpId="1"/>
      <p:bldP build="whole" bldLvl="1" animBg="1" rev="0" advAuto="0" spid="430" grpId="3"/>
      <p:bldP build="p" bldLvl="5" animBg="1" rev="0" advAuto="0" spid="428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Operacije nad rečnik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Operacije nad rečnikom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11541464" y="2572193"/>
            <a:ext cx="13448830" cy="3196076"/>
            <a:chOff x="0" y="0"/>
            <a:chExt cx="13448828" cy="3196074"/>
          </a:xfrm>
        </p:grpSpPr>
        <p:sp>
          <p:nvSpPr>
            <p:cNvPr id="433" name="Brisanje:"/>
            <p:cNvSpPr txBox="1"/>
            <p:nvPr/>
          </p:nvSpPr>
          <p:spPr>
            <a:xfrm>
              <a:off x="5300485" y="124480"/>
              <a:ext cx="2847857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🗑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Brisanje:</a:t>
              </a:r>
            </a:p>
          </p:txBody>
        </p:sp>
        <p:pic>
          <p:nvPicPr>
            <p:cNvPr id="43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448829" cy="319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8" name="Group"/>
          <p:cNvGrpSpPr/>
          <p:nvPr/>
        </p:nvGrpSpPr>
        <p:grpSpPr>
          <a:xfrm>
            <a:off x="-615753" y="2572193"/>
            <a:ext cx="13448830" cy="3196076"/>
            <a:chOff x="0" y="0"/>
            <a:chExt cx="13448828" cy="3196074"/>
          </a:xfrm>
        </p:grpSpPr>
        <p:sp>
          <p:nvSpPr>
            <p:cNvPr id="436" name="Dodavanje/ Ažuriranje:"/>
            <p:cNvSpPr txBox="1"/>
            <p:nvPr/>
          </p:nvSpPr>
          <p:spPr>
            <a:xfrm>
              <a:off x="3021968" y="124480"/>
              <a:ext cx="6153896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📥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Dodavanje/ Ažuriranje:</a:t>
              </a:r>
            </a:p>
          </p:txBody>
        </p:sp>
        <p:pic>
          <p:nvPicPr>
            <p:cNvPr id="43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3448829" cy="319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1" name="Group"/>
          <p:cNvGrpSpPr/>
          <p:nvPr/>
        </p:nvGrpSpPr>
        <p:grpSpPr>
          <a:xfrm>
            <a:off x="-615752" y="5313767"/>
            <a:ext cx="13448828" cy="3196076"/>
            <a:chOff x="0" y="0"/>
            <a:chExt cx="13448827" cy="3196074"/>
          </a:xfrm>
        </p:grpSpPr>
        <p:sp>
          <p:nvSpPr>
            <p:cNvPr id="439" name="Pristup:"/>
            <p:cNvSpPr txBox="1"/>
            <p:nvPr/>
          </p:nvSpPr>
          <p:spPr>
            <a:xfrm>
              <a:off x="4785994" y="159910"/>
              <a:ext cx="2625843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🔍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Pristup:</a:t>
              </a:r>
            </a:p>
          </p:txBody>
        </p:sp>
        <p:pic>
          <p:nvPicPr>
            <p:cNvPr id="440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448828" cy="3196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4" name="Group"/>
          <p:cNvGrpSpPr/>
          <p:nvPr/>
        </p:nvGrpSpPr>
        <p:grpSpPr>
          <a:xfrm>
            <a:off x="11516086" y="5328472"/>
            <a:ext cx="13499586" cy="3541656"/>
            <a:chOff x="0" y="0"/>
            <a:chExt cx="13499585" cy="3541655"/>
          </a:xfrm>
        </p:grpSpPr>
        <p:sp>
          <p:nvSpPr>
            <p:cNvPr id="442" name="Pregled sadržaja:"/>
            <p:cNvSpPr txBox="1"/>
            <p:nvPr/>
          </p:nvSpPr>
          <p:spPr>
            <a:xfrm>
              <a:off x="4272540" y="145205"/>
              <a:ext cx="4954506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📊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Pregled sadržaja:</a:t>
              </a:r>
            </a:p>
          </p:txBody>
        </p:sp>
        <p:pic>
          <p:nvPicPr>
            <p:cNvPr id="443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499586" cy="3541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7" name="Group"/>
          <p:cNvGrpSpPr/>
          <p:nvPr/>
        </p:nvGrpSpPr>
        <p:grpSpPr>
          <a:xfrm>
            <a:off x="-641131" y="8464246"/>
            <a:ext cx="13499586" cy="3208138"/>
            <a:chOff x="0" y="0"/>
            <a:chExt cx="13499585" cy="3208136"/>
          </a:xfrm>
        </p:grpSpPr>
        <p:sp>
          <p:nvSpPr>
            <p:cNvPr id="445" name="Prolazak kroz dict:"/>
            <p:cNvSpPr txBox="1"/>
            <p:nvPr/>
          </p:nvSpPr>
          <p:spPr>
            <a:xfrm>
              <a:off x="3517507" y="237198"/>
              <a:ext cx="5213575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🔁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Prolazak kroz dict:</a:t>
              </a:r>
            </a:p>
          </p:txBody>
        </p:sp>
        <p:pic>
          <p:nvPicPr>
            <p:cNvPr id="446" name="pasted-movie.png" descr="pasted-movi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3499586" cy="3208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0" name="Group"/>
          <p:cNvGrpSpPr/>
          <p:nvPr/>
        </p:nvGrpSpPr>
        <p:grpSpPr>
          <a:xfrm>
            <a:off x="11516085" y="8464246"/>
            <a:ext cx="13499588" cy="3208138"/>
            <a:chOff x="0" y="0"/>
            <a:chExt cx="13499586" cy="3208136"/>
          </a:xfrm>
        </p:grpSpPr>
        <p:sp>
          <p:nvSpPr>
            <p:cNvPr id="448" name="Ostale korisne metode:"/>
            <p:cNvSpPr txBox="1"/>
            <p:nvPr/>
          </p:nvSpPr>
          <p:spPr>
            <a:xfrm>
              <a:off x="3577208" y="237198"/>
              <a:ext cx="6345169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🧰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Ostale korisne metode:</a:t>
              </a:r>
            </a:p>
          </p:txBody>
        </p:sp>
        <p:pic>
          <p:nvPicPr>
            <p:cNvPr id="449" name="pasted-movie.png" descr="pasted-movi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3499587" cy="3208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1" grpId="3"/>
      <p:bldP build="whole" bldLvl="1" animBg="1" rev="0" advAuto="0" spid="438" grpId="1"/>
      <p:bldP build="whole" bldLvl="1" animBg="1" rev="0" advAuto="0" spid="435" grpId="2"/>
      <p:bldP build="whole" bldLvl="1" animBg="1" rev="0" advAuto="0" spid="447" grpId="5"/>
      <p:bldP build="whole" bldLvl="1" animBg="1" rev="0" advAuto="0" spid="444" grpId="4"/>
      <p:bldP build="whole" bldLvl="1" animBg="1" rev="0" advAuto="0" spid="450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Iteracija i tipične prime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Iteracija i tipične primene</a:t>
            </a:r>
          </a:p>
        </p:txBody>
      </p:sp>
      <p:sp>
        <p:nvSpPr>
          <p:cNvPr id="453" name="Tipične primene:…"/>
          <p:cNvSpPr txBox="1"/>
          <p:nvPr>
            <p:ph type="body" sz="half" idx="1"/>
          </p:nvPr>
        </p:nvSpPr>
        <p:spPr>
          <a:xfrm>
            <a:off x="2025692" y="5137572"/>
            <a:ext cx="15098000" cy="5171812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Tipične primene:</a:t>
            </a:r>
          </a:p>
          <a:p>
            <a:pPr lvl="1"/>
            <a:r>
              <a:t>Brojanje pojavljivanja</a:t>
            </a:r>
          </a:p>
          <a:p>
            <a:pPr lvl="1"/>
            <a:r>
              <a:t>Čuvanje grafova</a:t>
            </a:r>
          </a:p>
          <a:p>
            <a:pPr lvl="1"/>
            <a:r>
              <a:t>Mapiranje ID-eva, indeksa, vrednosti itd.</a:t>
            </a:r>
          </a:p>
          <a:p>
            <a:pPr lvl="1"/>
            <a:r>
              <a:t>Keširanje rezultata u dinamičkom programiranju (</a:t>
            </a:r>
            <a:r>
              <a:rPr i="1"/>
              <a:t>memoization</a:t>
            </a:r>
            <a:r>
              <a:t>)</a:t>
            </a:r>
          </a:p>
        </p:txBody>
      </p:sp>
      <p:grpSp>
        <p:nvGrpSpPr>
          <p:cNvPr id="456" name="Group"/>
          <p:cNvGrpSpPr/>
          <p:nvPr/>
        </p:nvGrpSpPr>
        <p:grpSpPr>
          <a:xfrm>
            <a:off x="15676450" y="2113751"/>
            <a:ext cx="9040815" cy="3602061"/>
            <a:chOff x="0" y="0"/>
            <a:chExt cx="9040814" cy="3602059"/>
          </a:xfrm>
        </p:grpSpPr>
        <p:sp>
          <p:nvSpPr>
            <p:cNvPr id="454" name="Iteracija kroz parove:"/>
            <p:cNvSpPr txBox="1"/>
            <p:nvPr/>
          </p:nvSpPr>
          <p:spPr>
            <a:xfrm>
              <a:off x="1606204" y="277015"/>
              <a:ext cx="5828406" cy="701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🧭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Iteracija kroz parove:</a:t>
              </a:r>
            </a:p>
          </p:txBody>
        </p:sp>
        <p:pic>
          <p:nvPicPr>
            <p:cNvPr id="455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040815" cy="360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59" name="Group"/>
          <p:cNvGrpSpPr/>
          <p:nvPr/>
        </p:nvGrpSpPr>
        <p:grpSpPr>
          <a:xfrm>
            <a:off x="-187852" y="2113751"/>
            <a:ext cx="9040815" cy="3602061"/>
            <a:chOff x="0" y="0"/>
            <a:chExt cx="9040814" cy="3602059"/>
          </a:xfrm>
        </p:grpSpPr>
        <p:sp>
          <p:nvSpPr>
            <p:cNvPr id="457" name="Iteracija kroz ključeve:"/>
            <p:cNvSpPr txBox="1"/>
            <p:nvPr/>
          </p:nvSpPr>
          <p:spPr>
            <a:xfrm>
              <a:off x="1411450" y="277015"/>
              <a:ext cx="6217914" cy="701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🔁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Iteracija kroz ključeve:</a:t>
              </a:r>
            </a:p>
          </p:txBody>
        </p:sp>
        <p:pic>
          <p:nvPicPr>
            <p:cNvPr id="458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40815" cy="360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2" name="Group"/>
          <p:cNvGrpSpPr/>
          <p:nvPr/>
        </p:nvGrpSpPr>
        <p:grpSpPr>
          <a:xfrm>
            <a:off x="7671592" y="2113751"/>
            <a:ext cx="9040816" cy="3602061"/>
            <a:chOff x="0" y="0"/>
            <a:chExt cx="9040814" cy="3602059"/>
          </a:xfrm>
        </p:grpSpPr>
        <p:sp>
          <p:nvSpPr>
            <p:cNvPr id="460" name="Iteracija kroz vrednosti:"/>
            <p:cNvSpPr txBox="1"/>
            <p:nvPr/>
          </p:nvSpPr>
          <p:spPr>
            <a:xfrm>
              <a:off x="1524136" y="277015"/>
              <a:ext cx="6553158" cy="7011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🔁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Iteracija kroz vrednosti:</a:t>
              </a:r>
            </a:p>
          </p:txBody>
        </p:sp>
        <p:pic>
          <p:nvPicPr>
            <p:cNvPr id="461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040815" cy="36020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9" grpId="1"/>
      <p:bldP build="whole" bldLvl="1" animBg="1" rev="0" advAuto="0" spid="456" grpId="3"/>
      <p:bldP build="whole" bldLvl="1" animBg="1" rev="0" advAuto="0" spid="462" grpId="2"/>
      <p:bldP build="p" bldLvl="5" animBg="1" rev="0" advAuto="0" spid="453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Česte greške i save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Česte greške i saveti</a:t>
            </a:r>
          </a:p>
        </p:txBody>
      </p:sp>
      <p:sp>
        <p:nvSpPr>
          <p:cNvPr id="465" name="Česte greške:…"/>
          <p:cNvSpPr txBox="1"/>
          <p:nvPr>
            <p:ph type="body" sz="quarter" idx="1"/>
          </p:nvPr>
        </p:nvSpPr>
        <p:spPr>
          <a:xfrm>
            <a:off x="2032000" y="2487025"/>
            <a:ext cx="19339453" cy="2822790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Česte greške:</a:t>
            </a:r>
          </a:p>
          <a:p>
            <a:pPr lvl="1"/>
            <a:r>
              <a:t>Pristupanje nepostojećem ključu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bez provere</a:t>
            </a:r>
          </a:p>
          <a:p>
            <a:pPr lvl="1"/>
            <a:r>
              <a:t>Ne može se korisititi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promenjiva sturktura </a:t>
            </a:r>
            <a:r>
              <a:t>kao ključ (npr. lista)</a:t>
            </a:r>
          </a:p>
        </p:txBody>
      </p:sp>
      <p:sp>
        <p:nvSpPr>
          <p:cNvPr id="466" name="Saveti:…"/>
          <p:cNvSpPr txBox="1"/>
          <p:nvPr/>
        </p:nvSpPr>
        <p:spPr>
          <a:xfrm>
            <a:off x="2027766" y="4857692"/>
            <a:ext cx="13222101" cy="367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💡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Saveti: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Korisitit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.get()</a:t>
            </a:r>
            <a:r>
              <a:t> kada nije sigurno da ključ postoji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Consolas"/>
                <a:ea typeface="Consolas"/>
                <a:cs typeface="Consolas"/>
                <a:sym typeface="Consolas"/>
              </a:rPr>
              <a:t>.items()</a:t>
            </a:r>
            <a:r>
              <a:t> omogućeva elegemntno iteriranje kroz parove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Veoma brzi za pertragu</a:t>
            </a:r>
            <a:r>
              <a:t> — idealni za </a:t>
            </a:r>
            <a:r>
              <a:rPr i="1"/>
              <a:t>lookup</a:t>
            </a:r>
            <a:r>
              <a:t> tabele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Ključevi u </a:t>
            </a:r>
            <a:r>
              <a:rPr i="1"/>
              <a:t>dict</a:t>
            </a:r>
            <a:r>
              <a:t> moraju biti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jedinstveni i hashable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65" grpId="1"/>
      <p:bldP build="p" bldLvl="5" animBg="1" rev="0" advAuto="0" spid="466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Funkcionalne operacije nad kolekcijama"/>
          <p:cNvSpPr txBox="1"/>
          <p:nvPr>
            <p:ph type="ctrTitle"/>
          </p:nvPr>
        </p:nvSpPr>
        <p:spPr>
          <a:xfrm>
            <a:off x="3289300" y="9446566"/>
            <a:ext cx="15517391" cy="3285641"/>
          </a:xfrm>
          <a:prstGeom prst="rect">
            <a:avLst/>
          </a:prstGeom>
        </p:spPr>
        <p:txBody>
          <a:bodyPr/>
          <a:lstStyle/>
          <a:p>
            <a:pPr/>
            <a:r>
              <a:t>Funkcionalne operacije nad kolekcijama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ambda funkcij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Lambda funkcije</a:t>
            </a:r>
          </a:p>
        </p:txBody>
      </p:sp>
      <p:sp>
        <p:nvSpPr>
          <p:cNvPr id="471" name="Šta je lambda funcija?…"/>
          <p:cNvSpPr txBox="1"/>
          <p:nvPr>
            <p:ph type="body" sz="quarter" idx="1"/>
          </p:nvPr>
        </p:nvSpPr>
        <p:spPr>
          <a:xfrm>
            <a:off x="2029490" y="2483810"/>
            <a:ext cx="14683407" cy="2696941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lambda funcija?</a:t>
            </a:r>
          </a:p>
          <a:p>
            <a:pPr lvl="1"/>
            <a:r>
              <a:t>To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anonimna (bez imena)</a:t>
            </a:r>
            <a:r>
              <a:t> funkcija koja se definiše u jednom redu</a:t>
            </a:r>
          </a:p>
          <a:p>
            <a:pPr lvl="1"/>
            <a:r>
              <a:t>Koristi se kada je potrebna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karatka funcija bez posebng imena</a:t>
            </a:r>
            <a:r>
              <a:t>, obično kao argument drugoj funkciji</a:t>
            </a:r>
          </a:p>
        </p:txBody>
      </p:sp>
      <p:sp>
        <p:nvSpPr>
          <p:cNvPr id="472" name="Osnovna sintaksa:"/>
          <p:cNvSpPr txBox="1"/>
          <p:nvPr/>
        </p:nvSpPr>
        <p:spPr>
          <a:xfrm>
            <a:off x="2029490" y="5472543"/>
            <a:ext cx="14683407" cy="960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✅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Osnovna sintaksa:</a:t>
            </a:r>
          </a:p>
        </p:txBody>
      </p:sp>
      <p:sp>
        <p:nvSpPr>
          <p:cNvPr id="473" name="Primer:"/>
          <p:cNvSpPr txBox="1"/>
          <p:nvPr/>
        </p:nvSpPr>
        <p:spPr>
          <a:xfrm>
            <a:off x="2029490" y="7428661"/>
            <a:ext cx="14683407" cy="61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Primer:</a:t>
            </a:r>
          </a:p>
        </p:txBody>
      </p:sp>
      <p:sp>
        <p:nvSpPr>
          <p:cNvPr id="474" name="Ovo je ekvivalentno sledećem:"/>
          <p:cNvSpPr txBox="1"/>
          <p:nvPr/>
        </p:nvSpPr>
        <p:spPr>
          <a:xfrm>
            <a:off x="2029490" y="9713933"/>
            <a:ext cx="14683407" cy="61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Ovo je ekvivalentno sledećem:</a:t>
            </a:r>
          </a:p>
        </p:txBody>
      </p:sp>
      <p:pic>
        <p:nvPicPr>
          <p:cNvPr id="4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6766" y="5047871"/>
            <a:ext cx="9437325" cy="336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2433" y="6962970"/>
            <a:ext cx="9437325" cy="3760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2434" y="9278956"/>
            <a:ext cx="9437323" cy="3760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ntr" nodeType="with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7"/>
      <p:bldP build="p" bldLvl="5" animBg="1" rev="0" advAuto="0" spid="472" grpId="2"/>
      <p:bldP build="whole" bldLvl="1" animBg="1" rev="0" advAuto="0" spid="475" grpId="3"/>
      <p:bldP build="p" bldLvl="5" animBg="1" rev="0" advAuto="0" spid="474" grpId="6"/>
      <p:bldP build="whole" bldLvl="1" animBg="1" rev="0" advAuto="0" spid="476" grpId="5"/>
      <p:bldP build="p" bldLvl="5" animBg="1" rev="0" advAuto="0" spid="471" grpId="1"/>
      <p:bldP build="p" bldLvl="5" animBg="1" rev="0" advAuto="0" spid="473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</a:t>
            </a:r>
          </a:p>
        </p:txBody>
      </p:sp>
      <p:sp>
        <p:nvSpPr>
          <p:cNvPr id="340" name="Šta je lista u Pythonu?…"/>
          <p:cNvSpPr txBox="1"/>
          <p:nvPr>
            <p:ph type="body" sz="quarter" idx="1"/>
          </p:nvPr>
        </p:nvSpPr>
        <p:spPr>
          <a:xfrm>
            <a:off x="2029490" y="2483810"/>
            <a:ext cx="14062735" cy="2782441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lista u Pythonu?</a:t>
            </a:r>
          </a:p>
          <a:p>
            <a:pPr lvl="1"/>
            <a:r>
              <a:t>Lista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uređena</a:t>
            </a:r>
            <a:r>
              <a:t> kolekcija podataka</a:t>
            </a:r>
          </a:p>
          <a:p>
            <a:pPr lvl="1"/>
            <a:r>
              <a:t>Može sadržati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različite tipove podataka</a:t>
            </a:r>
            <a:r>
              <a:t> (</a:t>
            </a:r>
            <a:r>
              <a:rPr i="1"/>
              <a:t>ali najčešće su istog tipa</a:t>
            </a:r>
            <a:r>
              <a:t>)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Promenjiva je</a:t>
            </a:r>
            <a:r>
              <a:t> — može se menjati nakon kreiranja</a:t>
            </a:r>
          </a:p>
        </p:txBody>
      </p:sp>
      <p:sp>
        <p:nvSpPr>
          <p:cNvPr id="341" name="Primer:"/>
          <p:cNvSpPr txBox="1"/>
          <p:nvPr/>
        </p:nvSpPr>
        <p:spPr>
          <a:xfrm>
            <a:off x="2037957" y="5335661"/>
            <a:ext cx="3078954" cy="762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Primer:</a:t>
            </a:r>
          </a:p>
        </p:txBody>
      </p:sp>
      <p:sp>
        <p:nvSpPr>
          <p:cNvPr id="342" name="Osobine sturkture:…"/>
          <p:cNvSpPr txBox="1"/>
          <p:nvPr/>
        </p:nvSpPr>
        <p:spPr>
          <a:xfrm>
            <a:off x="2029490" y="8105444"/>
            <a:ext cx="14062735" cy="427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🧱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Osobine sturkture: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Elementi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mogu ponvaljati </a:t>
            </a:r>
            <a:r>
              <a:t>(</a:t>
            </a:r>
            <a:r>
              <a:rPr i="1"/>
              <a:t>dozvoljeni duplikati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Mogu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ugneždavati</a:t>
            </a:r>
            <a:r>
              <a:t> — lista može da sadrži druge liste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Ne koristi se</a:t>
            </a:r>
            <a:r>
              <a:t> kao ključ u rečniku (</a:t>
            </a:r>
            <a:r>
              <a:rPr i="1"/>
              <a:t>nije hashable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Više memorije</a:t>
            </a:r>
            <a:r>
              <a:t> troši u poređenju sa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tuple</a:t>
            </a:r>
            <a:r>
              <a:t> zbog promenjivosti</a:t>
            </a:r>
          </a:p>
        </p:txBody>
      </p:sp>
      <p:pic>
        <p:nvPicPr>
          <p:cNvPr id="34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057" y="4533900"/>
            <a:ext cx="10871201" cy="474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0" grpId="1"/>
      <p:bldP build="whole" bldLvl="1" animBg="1" rev="0" advAuto="0" spid="341" grpId="2"/>
      <p:bldP build="p" bldLvl="5" animBg="1" rev="0" advAuto="0" spid="342" grpId="4"/>
      <p:bldP build="whole" bldLvl="1" animBg="1" rev="0" advAuto="0" spid="343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Česti slučajevi korišćenja labmda funkci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Česti slučajevi korišćenja labmda funkcija</a:t>
            </a:r>
          </a:p>
        </p:txBody>
      </p:sp>
      <p:grpSp>
        <p:nvGrpSpPr>
          <p:cNvPr id="482" name="Group"/>
          <p:cNvGrpSpPr/>
          <p:nvPr/>
        </p:nvGrpSpPr>
        <p:grpSpPr>
          <a:xfrm>
            <a:off x="4064000" y="5014680"/>
            <a:ext cx="14683281" cy="4961170"/>
            <a:chOff x="0" y="0"/>
            <a:chExt cx="14683280" cy="4961168"/>
          </a:xfrm>
        </p:grpSpPr>
        <p:sp>
          <p:nvSpPr>
            <p:cNvPr id="480" name="filter() — filtriranje elemenata po uslovu:"/>
            <p:cNvSpPr txBox="1"/>
            <p:nvPr/>
          </p:nvSpPr>
          <p:spPr>
            <a:xfrm>
              <a:off x="2434342" y="645472"/>
              <a:ext cx="10401749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marL="579119" indent="-579119" defTabSz="784225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✅"/>
                <a:defRPr baseline="0" sz="3420">
                  <a:latin typeface="+mn-lt"/>
                  <a:ea typeface="+mn-ea"/>
                  <a:cs typeface="+mn-cs"/>
                  <a:sym typeface="Montserrat Thin Bold"/>
                </a:defRPr>
              </a:pPr>
              <a:r>
                <a:rPr b="1">
                  <a:latin typeface="Consolas"/>
                  <a:ea typeface="Consolas"/>
                  <a:cs typeface="Consolas"/>
                  <a:sym typeface="Consolas"/>
                </a:rPr>
                <a:t>filter()</a:t>
              </a:r>
              <a:r>
                <a:t> — filtriranje elemenata po uslovu:</a:t>
              </a:r>
            </a:p>
          </p:txBody>
        </p:sp>
        <p:pic>
          <p:nvPicPr>
            <p:cNvPr id="481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683281" cy="4961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5" name="Group"/>
          <p:cNvGrpSpPr/>
          <p:nvPr/>
        </p:nvGrpSpPr>
        <p:grpSpPr>
          <a:xfrm>
            <a:off x="4064000" y="1807633"/>
            <a:ext cx="14683281" cy="4961170"/>
            <a:chOff x="0" y="0"/>
            <a:chExt cx="14683280" cy="4961168"/>
          </a:xfrm>
        </p:grpSpPr>
        <p:sp>
          <p:nvSpPr>
            <p:cNvPr id="483" name="map() — transformacija elemnata u kolekciji:"/>
            <p:cNvSpPr txBox="1"/>
            <p:nvPr/>
          </p:nvSpPr>
          <p:spPr>
            <a:xfrm>
              <a:off x="1910500" y="633933"/>
              <a:ext cx="11449432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🔁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pPr>
              <a:r>
                <a:rPr b="1">
                  <a:latin typeface="Consolas"/>
                  <a:ea typeface="Consolas"/>
                  <a:cs typeface="Consolas"/>
                  <a:sym typeface="Consolas"/>
                </a:rPr>
                <a:t>map()</a:t>
              </a:r>
              <a:r>
                <a:t> — transformacija elemnata u kolekciji:</a:t>
              </a:r>
            </a:p>
          </p:txBody>
        </p:sp>
        <p:pic>
          <p:nvPicPr>
            <p:cNvPr id="484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4683281" cy="4961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88" name="Group"/>
          <p:cNvGrpSpPr/>
          <p:nvPr/>
        </p:nvGrpSpPr>
        <p:grpSpPr>
          <a:xfrm>
            <a:off x="4064000" y="8303006"/>
            <a:ext cx="14683281" cy="4961170"/>
            <a:chOff x="0" y="0"/>
            <a:chExt cx="14683280" cy="4961168"/>
          </a:xfrm>
        </p:grpSpPr>
        <p:sp>
          <p:nvSpPr>
            <p:cNvPr id="486" name="sorted() — sortiranje po složenim pravilima:"/>
            <p:cNvSpPr txBox="1"/>
            <p:nvPr/>
          </p:nvSpPr>
          <p:spPr>
            <a:xfrm>
              <a:off x="2088267" y="575733"/>
              <a:ext cx="11093899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/>
            <a:p>
              <a:pPr marL="597408" indent="-597408" defTabSz="80899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📊"/>
                <a:defRPr baseline="0" sz="3528">
                  <a:latin typeface="+mn-lt"/>
                  <a:ea typeface="+mn-ea"/>
                  <a:cs typeface="+mn-cs"/>
                  <a:sym typeface="Montserrat Thin Bold"/>
                </a:defRPr>
              </a:pPr>
              <a:r>
                <a:rPr b="1">
                  <a:latin typeface="Consolas"/>
                  <a:ea typeface="Consolas"/>
                  <a:cs typeface="Consolas"/>
                  <a:sym typeface="Consolas"/>
                </a:rPr>
                <a:t>sorted()</a:t>
              </a:r>
              <a:r>
                <a:t> — sortiranje po složenim pravilima:</a:t>
              </a:r>
            </a:p>
          </p:txBody>
        </p:sp>
        <p:pic>
          <p:nvPicPr>
            <p:cNvPr id="487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4683281" cy="4961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8" grpId="3"/>
      <p:bldP build="whole" bldLvl="1" animBg="1" rev="0" advAuto="0" spid="482" grpId="2"/>
      <p:bldP build="whole" bldLvl="1" animBg="1" rev="0" advAuto="0" spid="48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Kombinovanje kolekci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Kombinovanje kolekcija</a:t>
            </a:r>
          </a:p>
        </p:txBody>
      </p:sp>
      <p:sp>
        <p:nvSpPr>
          <p:cNvPr id="491" name="Šta radi zip funckija?…"/>
          <p:cNvSpPr txBox="1"/>
          <p:nvPr>
            <p:ph type="body" sz="quarter" idx="1"/>
          </p:nvPr>
        </p:nvSpPr>
        <p:spPr>
          <a:xfrm>
            <a:off x="2029490" y="2483810"/>
            <a:ext cx="15253716" cy="2307805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radi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t> funckija?</a:t>
            </a:r>
          </a:p>
          <a:p>
            <a:pPr lvl="1"/>
            <a:r>
              <a:t>Kobinuje više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iterabilinih objekata</a:t>
            </a:r>
            <a:r>
              <a:t> tako da formira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parove</a:t>
            </a:r>
            <a:r>
              <a:t> (ili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torke</a:t>
            </a:r>
            <a:r>
              <a:t>) njihovih elemenata po indeksima</a:t>
            </a:r>
          </a:p>
        </p:txBody>
      </p:sp>
      <p:sp>
        <p:nvSpPr>
          <p:cNvPr id="492" name="Tipične primene:…"/>
          <p:cNvSpPr txBox="1"/>
          <p:nvPr/>
        </p:nvSpPr>
        <p:spPr>
          <a:xfrm>
            <a:off x="13264757" y="4648200"/>
            <a:ext cx="10357602" cy="3824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Tipične primene: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Pravljenje parova</a:t>
            </a:r>
            <a:r>
              <a:t> ključ - vrednost (</a:t>
            </a:r>
            <a:r>
              <a:rPr i="1"/>
              <a:t>npr. </a:t>
            </a:r>
            <a:r>
              <a:rPr i="1"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Kombinovanje koordinata</a:t>
            </a:r>
            <a:r>
              <a:t> (</a:t>
            </a:r>
            <a:r>
              <a:rPr i="1"/>
              <a:t>x,y</a:t>
            </a:r>
            <a: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Sinhrono iteriranje</a:t>
            </a:r>
            <a:r>
              <a:t> kroz više lista (</a:t>
            </a:r>
            <a:r>
              <a:rPr i="1"/>
              <a:t>ukoliko liste niju jednakih dužina, </a:t>
            </a:r>
            <a:r>
              <a:rPr i="1"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i="1"/>
              <a:t> staje kod </a:t>
            </a:r>
            <a:r>
              <a:rPr i="1">
                <a:latin typeface="+mn-lt"/>
                <a:ea typeface="+mn-ea"/>
                <a:cs typeface="+mn-cs"/>
                <a:sym typeface="Montserrat Thin Bold"/>
              </a:rPr>
              <a:t>najkraće</a:t>
            </a:r>
            <a:r>
              <a:t>)</a:t>
            </a:r>
          </a:p>
        </p:txBody>
      </p:sp>
      <p:grpSp>
        <p:nvGrpSpPr>
          <p:cNvPr id="495" name="Group"/>
          <p:cNvGrpSpPr/>
          <p:nvPr/>
        </p:nvGrpSpPr>
        <p:grpSpPr>
          <a:xfrm>
            <a:off x="1541732" y="6293304"/>
            <a:ext cx="11455360" cy="4855646"/>
            <a:chOff x="0" y="0"/>
            <a:chExt cx="11455358" cy="4855645"/>
          </a:xfrm>
        </p:grpSpPr>
        <p:sp>
          <p:nvSpPr>
            <p:cNvPr id="493" name="Primer upotrebe:"/>
            <p:cNvSpPr txBox="1"/>
            <p:nvPr/>
          </p:nvSpPr>
          <p:spPr>
            <a:xfrm>
              <a:off x="490267" y="495193"/>
              <a:ext cx="5062429" cy="960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🔍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Primer upotrebe:</a:t>
              </a:r>
            </a:p>
          </p:txBody>
        </p:sp>
        <p:pic>
          <p:nvPicPr>
            <p:cNvPr id="49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455359" cy="48556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8" name="Group"/>
          <p:cNvGrpSpPr/>
          <p:nvPr/>
        </p:nvGrpSpPr>
        <p:grpSpPr>
          <a:xfrm>
            <a:off x="1541732" y="4162176"/>
            <a:ext cx="11455360" cy="3587233"/>
            <a:chOff x="0" y="0"/>
            <a:chExt cx="11455358" cy="3587231"/>
          </a:xfrm>
        </p:grpSpPr>
        <p:sp>
          <p:nvSpPr>
            <p:cNvPr id="496" name="Sintaksa:"/>
            <p:cNvSpPr txBox="1"/>
            <p:nvPr/>
          </p:nvSpPr>
          <p:spPr>
            <a:xfrm>
              <a:off x="490267" y="480633"/>
              <a:ext cx="3697312" cy="960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🧪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Sintaksa:</a:t>
              </a:r>
            </a:p>
          </p:txBody>
        </p:sp>
        <p:pic>
          <p:nvPicPr>
            <p:cNvPr id="49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5359" cy="3587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92" grpId="4"/>
      <p:bldP build="whole" bldLvl="1" animBg="1" rev="0" advAuto="0" spid="498" grpId="2"/>
      <p:bldP build="p" bldLvl="5" animBg="1" rev="0" advAuto="0" spid="491" grpId="1"/>
      <p:bldP build="whole" bldLvl="1" animBg="1" rev="0" advAuto="0" spid="495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Kombinovanje kolekci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Kombinovanje kolekcija</a:t>
            </a:r>
          </a:p>
        </p:txBody>
      </p:sp>
      <p:sp>
        <p:nvSpPr>
          <p:cNvPr id="501" name="Šta radi enumerate funckija?…"/>
          <p:cNvSpPr txBox="1"/>
          <p:nvPr>
            <p:ph type="body" sz="quarter" idx="1"/>
          </p:nvPr>
        </p:nvSpPr>
        <p:spPr>
          <a:xfrm>
            <a:off x="2029490" y="2483810"/>
            <a:ext cx="15253716" cy="1335823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🧠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radi </a:t>
            </a:r>
            <a:r>
              <a:rPr b="1"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t> funckija?</a:t>
            </a:r>
          </a:p>
          <a:p>
            <a:pPr lvl="1"/>
            <a:r>
              <a:t>Dodaje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indeks svakom elementu</a:t>
            </a:r>
            <a:r>
              <a:t> iz kolecije tokom iteracije</a:t>
            </a:r>
          </a:p>
        </p:txBody>
      </p:sp>
      <p:sp>
        <p:nvSpPr>
          <p:cNvPr id="502" name="Tipične primene:…"/>
          <p:cNvSpPr txBox="1"/>
          <p:nvPr/>
        </p:nvSpPr>
        <p:spPr>
          <a:xfrm>
            <a:off x="12904924" y="4241800"/>
            <a:ext cx="11043601" cy="3824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Tipične primene: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Potreba za indeksima</a:t>
            </a:r>
            <a:r>
              <a:t> pri iteraciji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  <a:defRPr>
                <a:latin typeface="+mn-lt"/>
                <a:ea typeface="+mn-ea"/>
                <a:cs typeface="+mn-cs"/>
                <a:sym typeface="Montserrat Thin Bold"/>
              </a:defRPr>
            </a:pPr>
            <a:r>
              <a:t>Pravljenje numerisanih prikaza 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(</a:t>
            </a:r>
            <a:r>
              <a:rPr i="1"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npr. redni brojevi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)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U kombinaciji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sa uslovima</a:t>
            </a:r>
            <a:r>
              <a:t> (if i % 2 == 0 …)</a:t>
            </a:r>
          </a:p>
        </p:txBody>
      </p:sp>
      <p:grpSp>
        <p:nvGrpSpPr>
          <p:cNvPr id="505" name="Group"/>
          <p:cNvGrpSpPr/>
          <p:nvPr/>
        </p:nvGrpSpPr>
        <p:grpSpPr>
          <a:xfrm>
            <a:off x="1575598" y="3718698"/>
            <a:ext cx="11455361" cy="3587233"/>
            <a:chOff x="0" y="0"/>
            <a:chExt cx="11455360" cy="3587231"/>
          </a:xfrm>
        </p:grpSpPr>
        <p:sp>
          <p:nvSpPr>
            <p:cNvPr id="503" name="Sintaksa:"/>
            <p:cNvSpPr txBox="1"/>
            <p:nvPr/>
          </p:nvSpPr>
          <p:spPr>
            <a:xfrm>
              <a:off x="458125" y="519727"/>
              <a:ext cx="3195529" cy="960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🧪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Sintaksa:</a:t>
              </a:r>
            </a:p>
          </p:txBody>
        </p:sp>
        <p:pic>
          <p:nvPicPr>
            <p:cNvPr id="504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455361" cy="35872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8" name="Group"/>
          <p:cNvGrpSpPr/>
          <p:nvPr/>
        </p:nvGrpSpPr>
        <p:grpSpPr>
          <a:xfrm>
            <a:off x="1575598" y="5970238"/>
            <a:ext cx="11455361" cy="5688044"/>
            <a:chOff x="0" y="0"/>
            <a:chExt cx="11455360" cy="5688043"/>
          </a:xfrm>
        </p:grpSpPr>
        <p:sp>
          <p:nvSpPr>
            <p:cNvPr id="506" name="Primer upotrebe:"/>
            <p:cNvSpPr txBox="1"/>
            <p:nvPr/>
          </p:nvSpPr>
          <p:spPr>
            <a:xfrm>
              <a:off x="458125" y="534330"/>
              <a:ext cx="4939597" cy="960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🔍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Primer upotrebe:</a:t>
              </a:r>
            </a:p>
          </p:txBody>
        </p:sp>
        <p:pic>
          <p:nvPicPr>
            <p:cNvPr id="507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5361" cy="56880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2"/>
      <p:bldP build="p" bldLvl="5" animBg="1" rev="0" advAuto="0" spid="502" grpId="4"/>
      <p:bldP build="whole" bldLvl="1" animBg="1" rev="0" advAuto="0" spid="508" grpId="3"/>
      <p:bldP build="p" bldLvl="5" animBg="1" rev="0" advAuto="0" spid="50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Zadaci za vežbu"/>
          <p:cNvSpPr txBox="1"/>
          <p:nvPr>
            <p:ph type="ctrTitle"/>
          </p:nvPr>
        </p:nvSpPr>
        <p:spPr>
          <a:xfrm>
            <a:off x="3289300" y="9446566"/>
            <a:ext cx="18106802" cy="1575044"/>
          </a:xfrm>
          <a:prstGeom prst="rect">
            <a:avLst/>
          </a:prstGeom>
        </p:spPr>
        <p:txBody>
          <a:bodyPr/>
          <a:lstStyle/>
          <a:p>
            <a:pPr/>
            <a:r>
              <a:t>Zadaci za vežbu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Zadatak 1 — Suma dva broj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1 — Suma dva broja</a:t>
            </a:r>
          </a:p>
        </p:txBody>
      </p:sp>
      <p:sp>
        <p:nvSpPr>
          <p:cNvPr id="513" name="Opis:…"/>
          <p:cNvSpPr txBox="1"/>
          <p:nvPr>
            <p:ph type="body" sz="quarter" idx="1"/>
          </p:nvPr>
        </p:nvSpPr>
        <p:spPr>
          <a:xfrm>
            <a:off x="2029490" y="2483810"/>
            <a:ext cx="21997351" cy="2696941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>
              <a:buClrTx/>
              <a:buSzTx/>
              <a:buNone/>
            </a:pPr>
            <a:r>
              <a:t>Dat je niz celih brojeva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t> i ciljna vrednost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t>.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Naći indekse dva broja iz niza čiji zbir je jednak</a:t>
            </a:r>
            <a:r>
              <a:t>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target</a:t>
            </a:r>
            <a:r>
              <a:t>. Pretpostavlja se da postoji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tačno jedno rešenje</a:t>
            </a:r>
            <a:r>
              <a:t> i da se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 može koristiti isti element više puta</a:t>
            </a:r>
            <a:r>
              <a:t>.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Redosled indeksa u povratnom rezultatu nije bitan</a:t>
            </a:r>
            <a:r>
              <a:t>.</a:t>
            </a:r>
          </a:p>
        </p:txBody>
      </p:sp>
      <p:pic>
        <p:nvPicPr>
          <p:cNvPr id="514" name="Screenshot 2025-06-27 at 18.48.18.png" descr="Screenshot 2025-06-27 at 18.48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6394" y="5160962"/>
            <a:ext cx="12760949" cy="6070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Zadatak 2 — Uklanjanje duplik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2 — Uklanjanje duplikata </a:t>
            </a:r>
          </a:p>
        </p:txBody>
      </p:sp>
      <p:sp>
        <p:nvSpPr>
          <p:cNvPr id="517" name="Opis:…"/>
          <p:cNvSpPr txBox="1"/>
          <p:nvPr>
            <p:ph type="body" sz="half" idx="1"/>
          </p:nvPr>
        </p:nvSpPr>
        <p:spPr>
          <a:xfrm>
            <a:off x="2029490" y="2483810"/>
            <a:ext cx="22169992" cy="4561658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/>
            </a:pPr>
            <a:r>
              <a:t>Imate niz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t> sortiran u ne‑opadajućem redosledu. Uklonite sve duplikate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bez korišćenja dodatne memorije</a:t>
            </a:r>
            <a:r>
              <a:t>, tako da se svaki jedinstveni element pojavi samo jednom u početku niza. Vratite broj jedinstvenih elemenata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t>.</a:t>
            </a:r>
          </a:p>
          <a:p>
            <a:pPr lvl="4" marL="266700" indent="15621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165100" algn="r"/>
                <a:tab pos="266700" algn="l"/>
              </a:tabLst>
              <a:defRPr baseline="0"/>
            </a:pPr>
            <a:r>
              <a:t>	1.	Izmenite niz nums tako da prvih k elemenata sadrži sve jedinstvene vrednosti (u originalnom redosledu).</a:t>
            </a:r>
          </a:p>
          <a:p>
            <a:pPr lvl="4" marL="266700" indent="15621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165100" algn="r"/>
                <a:tab pos="266700" algn="l"/>
              </a:tabLst>
              <a:defRPr baseline="0"/>
            </a:pPr>
            <a:r>
              <a:t>	2.	Vratite k.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/>
            </a:pPr>
            <a:r>
              <a:rPr>
                <a:latin typeface="+mn-lt"/>
                <a:ea typeface="+mn-ea"/>
                <a:cs typeface="+mn-cs"/>
                <a:sym typeface="Montserrat Thin Bold"/>
              </a:rPr>
              <a:t>Napomena:</a:t>
            </a:r>
            <a:r>
              <a:t> Sve posle k elemenata nije važno.</a:t>
            </a:r>
          </a:p>
        </p:txBody>
      </p:sp>
      <p:pic>
        <p:nvPicPr>
          <p:cNvPr id="518" name="Screenshot 2025-06-27 at 18.54.32.png" descr="Screenshot 2025-06-27 at 18.54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1685" y="6683771"/>
            <a:ext cx="17400260" cy="5819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Zadatak 3 — Plus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3 — Plus 1</a:t>
            </a:r>
          </a:p>
        </p:txBody>
      </p:sp>
      <p:sp>
        <p:nvSpPr>
          <p:cNvPr id="521" name="Opis:…"/>
          <p:cNvSpPr txBox="1"/>
          <p:nvPr>
            <p:ph type="body" sz="half" idx="1"/>
          </p:nvPr>
        </p:nvSpPr>
        <p:spPr>
          <a:xfrm>
            <a:off x="2029490" y="2483810"/>
            <a:ext cx="22169992" cy="4283515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Data vam je velika cifra predstavljena nizom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digits</a:t>
            </a:r>
            <a:r>
              <a:t>, gde svaki element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digits[i]</a:t>
            </a:r>
            <a:r>
              <a:t> predstavlja cifru broja, poređanu od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najznačajnije ka najmanje značajnoj</a:t>
            </a:r>
            <a:r>
              <a:t> (s leva na desno).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Broj </a:t>
            </a:r>
            <a:r>
              <a:t>nema vodeće nule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Uvećajte taj broj za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1</a:t>
            </a:r>
            <a:r>
              <a:t> i vratite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novi niz cifara</a:t>
            </a:r>
            <a:r>
              <a:t> koji predstavlja rezultat.</a:t>
            </a:r>
          </a:p>
        </p:txBody>
      </p:sp>
      <p:pic>
        <p:nvPicPr>
          <p:cNvPr id="522" name="Screenshot 2025-06-27 at 19.02.13.png" descr="Screenshot 2025-06-27 at 19.02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6358" y="5628349"/>
            <a:ext cx="7552190" cy="7045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Zadatak 4 — Spajanje soritranih nizov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4 — Spajanje soritranih nizova</a:t>
            </a:r>
          </a:p>
        </p:txBody>
      </p:sp>
      <p:sp>
        <p:nvSpPr>
          <p:cNvPr id="525" name="Opis:…"/>
          <p:cNvSpPr txBox="1"/>
          <p:nvPr>
            <p:ph type="body" sz="half" idx="1"/>
          </p:nvPr>
        </p:nvSpPr>
        <p:spPr>
          <a:xfrm>
            <a:off x="2029490" y="2483810"/>
            <a:ext cx="21542996" cy="6072628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Data su vam dva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celobrojna niza</a:t>
            </a:r>
            <a:r>
              <a:t>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nums1</a:t>
            </a:r>
            <a:r>
              <a:t> i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nums2</a:t>
            </a:r>
            <a:r>
              <a:t>, sortirana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u ne-opadajućem redosledu</a:t>
            </a:r>
            <a:r>
              <a:t>. Takođe su dati brojevi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t> i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t>, koji označavaju koliko elemenata iz svakog niza treba uzeti u obzir:</a:t>
            </a:r>
          </a:p>
          <a:p>
            <a:pPr lvl="3" marL="165100" indent="12065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  <a:r>
              <a:t>	•	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nums1</a:t>
            </a:r>
            <a:r>
              <a:t> ima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dovoljno prostora</a:t>
            </a:r>
            <a:r>
              <a:t> da u sebi čuva svih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m + n</a:t>
            </a:r>
            <a:r>
              <a:t> elemenata (tj. prvih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t> su validni brojevi, a poslednjih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t> su nule koje treba ignorisati pre spajanja).</a:t>
            </a:r>
          </a:p>
          <a:p>
            <a:pPr lvl="3" marL="165100" indent="12065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  <a:r>
              <a:t>	•	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nums2</a:t>
            </a:r>
            <a:r>
              <a:t> ima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t> elemenata koji treba da se spoje sa prvih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t> elemenata iz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nums1</a:t>
            </a:r>
            <a:r>
              <a:t>.</a:t>
            </a:r>
          </a:p>
          <a:p>
            <a:pPr lvl="2" marL="165100" indent="7493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t>Zadatak je da spojite nizove u nums1 tako da dobijete jedan sortiran niz.</a:t>
            </a:r>
          </a:p>
        </p:txBody>
      </p:sp>
      <p:pic>
        <p:nvPicPr>
          <p:cNvPr id="526" name="Screenshot 2025-06-27 at 19.06.14.png" descr="Screenshot 2025-06-27 at 19.06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7927" y="8178774"/>
            <a:ext cx="13130459" cy="4444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Zadatak 5 — Većinski el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5 — Većinski element</a:t>
            </a:r>
          </a:p>
        </p:txBody>
      </p:sp>
      <p:sp>
        <p:nvSpPr>
          <p:cNvPr id="529" name="Opis:…"/>
          <p:cNvSpPr txBox="1"/>
          <p:nvPr>
            <p:ph type="body" sz="half" idx="1"/>
          </p:nvPr>
        </p:nvSpPr>
        <p:spPr>
          <a:xfrm>
            <a:off x="2029490" y="2483810"/>
            <a:ext cx="21542996" cy="3644348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Dat je niz celih brojeva nums dužine n.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t>Vaš zadatak je da pronađete i vratite većinski element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 — tj. </a:t>
            </a:r>
            <a:r>
              <a:t>element koji se pojavljuje više od ⌊n / 2⌋ puta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 (zaokruženo nadole).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t>Možete pretpostaviti da većinski element uvek postoji u nizu.</a:t>
            </a:r>
          </a:p>
        </p:txBody>
      </p:sp>
      <p:pic>
        <p:nvPicPr>
          <p:cNvPr id="530" name="Screenshot 2025-06-27 at 19.17.09.png" descr="Screenshot 2025-06-27 at 19.17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9912" y="5573447"/>
            <a:ext cx="8172147" cy="3718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Zadatak 6 — Nedostajući bro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6 — Nedostajući broj</a:t>
            </a:r>
          </a:p>
        </p:txBody>
      </p:sp>
      <p:sp>
        <p:nvSpPr>
          <p:cNvPr id="533" name="Opis:…"/>
          <p:cNvSpPr txBox="1"/>
          <p:nvPr>
            <p:ph type="body" sz="half" idx="1"/>
          </p:nvPr>
        </p:nvSpPr>
        <p:spPr>
          <a:xfrm>
            <a:off x="2029490" y="2483810"/>
            <a:ext cx="21542996" cy="3644348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Dat vam je niz nums koji sadrži </a:t>
            </a:r>
            <a:r>
              <a:t>n različitih brojeva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 iz opsega </a:t>
            </a:r>
            <a:r>
              <a:t>[0, n]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Vaš zadatak je da </a:t>
            </a:r>
            <a:r>
              <a:t>pronađete jedini broj iz tog opsega koji nedostaje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 u nizu i vratite ga.</a:t>
            </a:r>
          </a:p>
        </p:txBody>
      </p:sp>
      <p:pic>
        <p:nvPicPr>
          <p:cNvPr id="534" name="Screenshot 2025-06-27 at 19.19.36.png" descr="Screenshot 2025-06-27 at 19.19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5510" y="4223365"/>
            <a:ext cx="12332420" cy="848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Operacije nad list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Operacije nad listom</a:t>
            </a:r>
          </a:p>
        </p:txBody>
      </p:sp>
      <p:grpSp>
        <p:nvGrpSpPr>
          <p:cNvPr id="348" name="Group"/>
          <p:cNvGrpSpPr/>
          <p:nvPr/>
        </p:nvGrpSpPr>
        <p:grpSpPr>
          <a:xfrm>
            <a:off x="517928" y="2487505"/>
            <a:ext cx="11079810" cy="4297398"/>
            <a:chOff x="0" y="0"/>
            <a:chExt cx="11079808" cy="4297396"/>
          </a:xfrm>
        </p:grpSpPr>
        <p:sp>
          <p:nvSpPr>
            <p:cNvPr id="346" name="Pristup i izmena:"/>
            <p:cNvSpPr txBox="1"/>
            <p:nvPr/>
          </p:nvSpPr>
          <p:spPr>
            <a:xfrm>
              <a:off x="3135603" y="308155"/>
              <a:ext cx="4808602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🔁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Pristup i izmena:</a:t>
              </a:r>
            </a:p>
          </p:txBody>
        </p:sp>
        <p:pic>
          <p:nvPicPr>
            <p:cNvPr id="347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079809" cy="4297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1" name="Group"/>
          <p:cNvGrpSpPr/>
          <p:nvPr/>
        </p:nvGrpSpPr>
        <p:grpSpPr>
          <a:xfrm>
            <a:off x="13416196" y="2602483"/>
            <a:ext cx="9609533" cy="4067442"/>
            <a:chOff x="0" y="0"/>
            <a:chExt cx="9609532" cy="4067440"/>
          </a:xfrm>
        </p:grpSpPr>
        <p:sp>
          <p:nvSpPr>
            <p:cNvPr id="349" name="Sečenje (slicing):"/>
            <p:cNvSpPr txBox="1"/>
            <p:nvPr/>
          </p:nvSpPr>
          <p:spPr>
            <a:xfrm>
              <a:off x="2187475" y="157434"/>
              <a:ext cx="5234582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📌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Sečenje (slicing):</a:t>
              </a:r>
            </a:p>
          </p:txBody>
        </p:sp>
        <p:pic>
          <p:nvPicPr>
            <p:cNvPr id="350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609533" cy="40674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4" name="Group"/>
          <p:cNvGrpSpPr/>
          <p:nvPr/>
        </p:nvGrpSpPr>
        <p:grpSpPr>
          <a:xfrm>
            <a:off x="-534163" y="5741964"/>
            <a:ext cx="13183992" cy="6368993"/>
            <a:chOff x="0" y="0"/>
            <a:chExt cx="13183990" cy="6368991"/>
          </a:xfrm>
        </p:grpSpPr>
        <p:sp>
          <p:nvSpPr>
            <p:cNvPr id="352" name="Dodavanje i uklanjanje elemenata:"/>
            <p:cNvSpPr txBox="1"/>
            <p:nvPr/>
          </p:nvSpPr>
          <p:spPr>
            <a:xfrm>
              <a:off x="1787229" y="277828"/>
              <a:ext cx="9609533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➕➖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Dodavanje i uklanjanje elemenata:</a:t>
              </a:r>
            </a:p>
          </p:txBody>
        </p:sp>
        <p:pic>
          <p:nvPicPr>
            <p:cNvPr id="353" name="pasted-movie.png" descr="pasted-mov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3183991" cy="63689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7" name="Group"/>
          <p:cNvGrpSpPr/>
          <p:nvPr/>
        </p:nvGrpSpPr>
        <p:grpSpPr>
          <a:xfrm>
            <a:off x="11628966" y="5728675"/>
            <a:ext cx="13183992" cy="4852566"/>
            <a:chOff x="0" y="0"/>
            <a:chExt cx="13183990" cy="4852564"/>
          </a:xfrm>
        </p:grpSpPr>
        <p:sp>
          <p:nvSpPr>
            <p:cNvPr id="355" name="Dodatno — korisne operacije:"/>
            <p:cNvSpPr txBox="1"/>
            <p:nvPr/>
          </p:nvSpPr>
          <p:spPr>
            <a:xfrm>
              <a:off x="1787229" y="291116"/>
              <a:ext cx="9609533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🧹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Dodatno — korisne operacije:</a:t>
              </a:r>
            </a:p>
          </p:txBody>
        </p:sp>
        <p:pic>
          <p:nvPicPr>
            <p:cNvPr id="356" name="pasted-movie.png" descr="pasted-mov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183991" cy="48525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2"/>
      <p:bldP build="whole" bldLvl="1" animBg="1" rev="0" advAuto="0" spid="354" grpId="3"/>
      <p:bldP build="whole" bldLvl="1" animBg="1" rev="0" advAuto="0" spid="348" grpId="1"/>
      <p:bldP build="whole" bldLvl="1" animBg="1" rev="0" advAuto="0" spid="357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Zadatak 7 — Teemov nap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7 — Teemov napad</a:t>
            </a:r>
          </a:p>
        </p:txBody>
      </p:sp>
      <p:sp>
        <p:nvSpPr>
          <p:cNvPr id="537" name="Opis:…"/>
          <p:cNvSpPr txBox="1"/>
          <p:nvPr>
            <p:ph type="body" idx="1"/>
          </p:nvPr>
        </p:nvSpPr>
        <p:spPr>
          <a:xfrm>
            <a:off x="2029490" y="2483810"/>
            <a:ext cx="21542996" cy="8479807"/>
          </a:xfrm>
          <a:prstGeom prst="rect">
            <a:avLst/>
          </a:prstGeom>
        </p:spPr>
        <p:txBody>
          <a:bodyPr/>
          <a:lstStyle/>
          <a:p>
            <a: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Opis: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Naš heroj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Teemo</a:t>
            </a:r>
            <a:r>
              <a:t> napada neprijateljskog šampiona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Ashe</a:t>
            </a:r>
            <a:r>
              <a:t> otrovnim napadima! Svaki put kada Teemo napadne, Ashe ostaje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otrovan tačno duration sekundi</a:t>
            </a:r>
            <a:r>
              <a:t>.</a:t>
            </a:r>
          </a:p>
          <a:p>
            <a:pPr lvl="2" marL="0" indent="914400" defTabSz="12700">
              <a:lnSpc>
                <a:spcPct val="135000"/>
              </a:lnSpc>
              <a:spcBef>
                <a:spcPts val="0"/>
              </a:spcBef>
              <a:buClrTx/>
              <a:buSz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0">
                <a:solidFill>
                  <a:srgbClr val="111111"/>
                </a:solidFill>
              </a:defRPr>
            </a:pPr>
            <a:r>
              <a:t>Formalno:</a:t>
            </a:r>
          </a:p>
          <a:p>
            <a:pPr lvl="3" marL="165100" indent="12065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  <a:r>
              <a:t>	•	Napad u trenutku t izaziva da Ashe bude otrovana tokom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intervala [t, t + duration - 1]</a:t>
            </a:r>
            <a:r>
              <a:t>.</a:t>
            </a:r>
          </a:p>
          <a:p>
            <a:pPr lvl="3" marL="165100" indent="12065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  <a:r>
              <a:t>	•	Ako Teemo ponovo napadne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pre nego što prethodni otrov prođe</a:t>
            </a:r>
            <a:r>
              <a:t>, tajmer se resetuje — novi otrov traje duration sekundi od novog napada.</a:t>
            </a:r>
          </a:p>
          <a:p>
            <a:pPr lvl="2" marL="165100" indent="7493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</a:defRPr>
            </a:pPr>
            <a:r>
              <a:t>Data vam je lista timeSeries (u rastućem redosledu), koja označava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vremena napada</a:t>
            </a:r>
            <a:r>
              <a:t>, i broj duration.</a:t>
            </a:r>
          </a:p>
          <a:p>
            <a:pPr lvl="2" marL="165100" indent="749300" defTabSz="12700">
              <a:lnSpc>
                <a:spcPct val="135000"/>
              </a:lnSpc>
              <a:spcBef>
                <a:spcPts val="1200"/>
              </a:spcBef>
              <a:buClrTx/>
              <a:buSzTx/>
              <a:buNone/>
              <a:tabLst>
                <a:tab pos="63500" algn="r"/>
                <a:tab pos="165100" algn="l"/>
              </a:tabLst>
              <a:defRPr baseline="0">
                <a:solidFill>
                  <a:srgbClr val="111111"/>
                </a:solidFill>
                <a:latin typeface="+mn-lt"/>
                <a:ea typeface="+mn-ea"/>
                <a:cs typeface="+mn-cs"/>
                <a:sym typeface="Montserrat Thin Bold"/>
              </a:defRPr>
            </a:pP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Zadatak: </a:t>
            </a:r>
            <a:r>
              <a:t>izračunati ukupno koliko je sekundi Ashe bila otrovana</a:t>
            </a:r>
            <a:r>
              <a:rPr>
                <a:latin typeface="Montserrat Thin Regular"/>
                <a:ea typeface="Montserrat Thin Regular"/>
                <a:cs typeface="Montserrat Thin Regular"/>
                <a:sym typeface="Montserrat Thin Regular"/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3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Zadatak 7 — Teemov napa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Zadatak 7 — Teemov napad</a:t>
            </a:r>
          </a:p>
        </p:txBody>
      </p:sp>
      <p:pic>
        <p:nvPicPr>
          <p:cNvPr id="540" name="Screenshot 2025-06-27 at 19.22.36.png" descr="Screenshot 2025-06-27 at 19.2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1435" y="2179703"/>
            <a:ext cx="20601745" cy="8309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teracija i tipične prime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Iteracija i tipične primene</a:t>
            </a:r>
          </a:p>
        </p:txBody>
      </p:sp>
      <p:sp>
        <p:nvSpPr>
          <p:cNvPr id="360" name="Tipične primene:…"/>
          <p:cNvSpPr txBox="1"/>
          <p:nvPr>
            <p:ph type="body" sz="quarter" idx="1"/>
          </p:nvPr>
        </p:nvSpPr>
        <p:spPr>
          <a:xfrm>
            <a:off x="2029490" y="6580049"/>
            <a:ext cx="10935162" cy="2932857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Tipične primene:</a:t>
            </a:r>
          </a:p>
          <a:p>
            <a:pPr lvl="1"/>
            <a:r>
              <a:t>Sumiranje, pronalaženje maksimuma/minimuma</a:t>
            </a:r>
          </a:p>
          <a:p>
            <a:pPr lvl="1"/>
            <a:r>
              <a:t>Pretraživanje i filtiriranje</a:t>
            </a:r>
          </a:p>
          <a:p>
            <a:pPr lvl="1"/>
            <a:r>
              <a:t>Građenje DP tabela:</a:t>
            </a:r>
          </a:p>
        </p:txBody>
      </p:sp>
      <p:sp>
        <p:nvSpPr>
          <p:cNvPr id="361" name="Iteracija kroz listu:"/>
          <p:cNvSpPr txBox="1"/>
          <p:nvPr/>
        </p:nvSpPr>
        <p:spPr>
          <a:xfrm>
            <a:off x="2032000" y="2390767"/>
            <a:ext cx="5408610" cy="70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🔁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Iteracija kroz listu:</a:t>
            </a:r>
          </a:p>
        </p:txBody>
      </p:sp>
      <p:sp>
        <p:nvSpPr>
          <p:cNvPr id="362" name="Napomena:…"/>
          <p:cNvSpPr txBox="1"/>
          <p:nvPr/>
        </p:nvSpPr>
        <p:spPr>
          <a:xfrm>
            <a:off x="13696557" y="6524390"/>
            <a:ext cx="9201480" cy="2795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📍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Napomena: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Lista podržava </a:t>
            </a:r>
            <a14:m>
              <m:oMath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O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36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rPr>
                <a:latin typeface="+mn-lt"/>
                <a:ea typeface="+mn-ea"/>
                <a:cs typeface="+mn-cs"/>
                <a:sym typeface="Montserrat Thin Bold"/>
              </a:rPr>
              <a:t> pristup po indeksu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Umetanje/brisanje nije uvek efikasno ako nije na kraju</a:t>
            </a:r>
          </a:p>
        </p:txBody>
      </p:sp>
      <p:pic>
        <p:nvPicPr>
          <p:cNvPr id="3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7683" y="1865955"/>
            <a:ext cx="8784108" cy="547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4700" y="8162118"/>
            <a:ext cx="8882274" cy="37922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Česte greške i save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Česte greške i saveti</a:t>
            </a:r>
          </a:p>
        </p:txBody>
      </p:sp>
      <p:sp>
        <p:nvSpPr>
          <p:cNvPr id="367" name="Česte greške:…"/>
          <p:cNvSpPr txBox="1"/>
          <p:nvPr>
            <p:ph type="body" sz="quarter" idx="1"/>
          </p:nvPr>
        </p:nvSpPr>
        <p:spPr>
          <a:xfrm>
            <a:off x="2032000" y="2487025"/>
            <a:ext cx="19339453" cy="2822790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Česte greške:</a:t>
            </a:r>
          </a:p>
          <a:p>
            <a:pPr lvl="1"/>
            <a:r>
              <a:rPr>
                <a:latin typeface="Consolas"/>
                <a:ea typeface="Consolas"/>
                <a:cs typeface="Consolas"/>
                <a:sym typeface="Consolas"/>
              </a:rPr>
              <a:t>IndexError</a:t>
            </a:r>
            <a:r>
              <a:t> zbog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nepostojećeg indeksa</a:t>
            </a:r>
          </a:p>
          <a:p>
            <a:pPr lvl="1"/>
            <a:r>
              <a:t>Modifikovanje liste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dok se prolazi kroz nju</a:t>
            </a:r>
          </a:p>
        </p:txBody>
      </p:sp>
      <p:sp>
        <p:nvSpPr>
          <p:cNvPr id="368" name="Saveti:…"/>
          <p:cNvSpPr txBox="1"/>
          <p:nvPr/>
        </p:nvSpPr>
        <p:spPr>
          <a:xfrm>
            <a:off x="2027766" y="4857692"/>
            <a:ext cx="8630575" cy="2822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97408" indent="-597408" defTabSz="80899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💡"/>
              <a:defRPr baseline="0" sz="3528">
                <a:latin typeface="+mn-lt"/>
                <a:ea typeface="+mn-ea"/>
                <a:cs typeface="+mn-cs"/>
                <a:sym typeface="Montserrat Thin Bold"/>
              </a:defRPr>
            </a:pPr>
            <a:r>
              <a:t>Saveti:</a:t>
            </a:r>
          </a:p>
          <a:p>
            <a:pPr lvl="1" marL="1095248" indent="-373380" defTabSz="2389572">
              <a:spcBef>
                <a:spcPts val="40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  <a:defRPr baseline="-10204" sz="2940"/>
            </a:pPr>
            <a:r>
              <a:t>Za dodavanje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 više elemenata</a:t>
            </a:r>
            <a:r>
              <a:t>: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extend()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1" marL="1095248" indent="-373380" defTabSz="2389572">
              <a:spcBef>
                <a:spcPts val="40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  <a:defRPr baseline="-10204" sz="2940"/>
            </a:pPr>
            <a:r>
              <a:t>Za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kopiranje</a:t>
            </a:r>
            <a:r>
              <a:t>: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niz.copy()</a:t>
            </a:r>
            <a:r>
              <a:t> ili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niz[:]</a:t>
            </a:r>
          </a:p>
          <a:p>
            <a:pPr lvl="1" marL="1095248" indent="-373380" defTabSz="2389572">
              <a:spcBef>
                <a:spcPts val="40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  <a:defRPr baseline="-10204" sz="2940"/>
            </a:pPr>
            <a:r>
              <a:t>Ako je potrebna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fiksna dužina</a:t>
            </a:r>
            <a:r>
              <a:t>:</a:t>
            </a:r>
          </a:p>
        </p:txBody>
      </p:sp>
      <p:pic>
        <p:nvPicPr>
          <p:cNvPr id="36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1200" y="6453307"/>
            <a:ext cx="8309880" cy="3846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</a:t>
            </a:r>
          </a:p>
        </p:txBody>
      </p:sp>
      <p:sp>
        <p:nvSpPr>
          <p:cNvPr id="372" name="Osobine strukture:…"/>
          <p:cNvSpPr txBox="1"/>
          <p:nvPr>
            <p:ph type="body" sz="quarter" idx="1"/>
          </p:nvPr>
        </p:nvSpPr>
        <p:spPr>
          <a:xfrm>
            <a:off x="2033723" y="8900608"/>
            <a:ext cx="14062735" cy="3426834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🧱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Osobine strukture:</a:t>
            </a:r>
          </a:p>
          <a:p>
            <a:pPr lvl="1"/>
            <a:r>
              <a:t>Ne dozvoljava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duplikate</a:t>
            </a:r>
          </a:p>
          <a:p>
            <a:pPr lvl="1"/>
            <a:r>
              <a:rPr>
                <a:latin typeface="+mn-lt"/>
                <a:ea typeface="+mn-ea"/>
                <a:cs typeface="+mn-cs"/>
                <a:sym typeface="Montserrat Thin Bold"/>
              </a:rPr>
              <a:t>Brza provera</a:t>
            </a:r>
            <a:r>
              <a:t> postojanja</a:t>
            </a:r>
          </a:p>
          <a:p>
            <a:pPr lvl="1"/>
            <a:r>
              <a:t>Nema definisan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redosled</a:t>
            </a:r>
            <a:r>
              <a:t> — ne može se osloniti na pozicije</a:t>
            </a:r>
          </a:p>
          <a:p>
            <a:pPr lvl="1"/>
            <a:r>
              <a:t>Ne podržava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indeksiranje</a:t>
            </a:r>
            <a:r>
              <a:t> ni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sečenje</a:t>
            </a:r>
          </a:p>
        </p:txBody>
      </p:sp>
      <p:sp>
        <p:nvSpPr>
          <p:cNvPr id="373" name="Primer:"/>
          <p:cNvSpPr txBox="1"/>
          <p:nvPr/>
        </p:nvSpPr>
        <p:spPr>
          <a:xfrm>
            <a:off x="2032000" y="5229828"/>
            <a:ext cx="3078954" cy="762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Primer:</a:t>
            </a:r>
          </a:p>
        </p:txBody>
      </p:sp>
      <p:sp>
        <p:nvSpPr>
          <p:cNvPr id="374" name="Šta je set u Pythonu?…"/>
          <p:cNvSpPr txBox="1"/>
          <p:nvPr/>
        </p:nvSpPr>
        <p:spPr>
          <a:xfrm>
            <a:off x="2032000" y="2449711"/>
            <a:ext cx="11161777" cy="2734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❓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Šta je set u Pythonu?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Set 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kolekcija jedinstvenih elemenata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Sličan je matematičkom skupu 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Koristi se kada je važna pripadnost, a ne redosled</a:t>
            </a:r>
          </a:p>
        </p:txBody>
      </p:sp>
      <p:pic>
        <p:nvPicPr>
          <p:cNvPr id="37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133" y="4726454"/>
            <a:ext cx="11253329" cy="5135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Class="entr" nodeType="with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74" grpId="1"/>
      <p:bldP build="whole" bldLvl="1" animBg="1" rev="0" advAuto="0" spid="373" grpId="2"/>
      <p:bldP build="p" bldLvl="5" animBg="1" rev="0" advAuto="0" spid="372" grpId="4"/>
      <p:bldP build="whole" bldLvl="1" animBg="1" rev="0" advAuto="0" spid="375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Operacije nad seto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Operacije nad setom</a:t>
            </a:r>
          </a:p>
        </p:txBody>
      </p:sp>
      <p:grpSp>
        <p:nvGrpSpPr>
          <p:cNvPr id="380" name="Group"/>
          <p:cNvGrpSpPr/>
          <p:nvPr/>
        </p:nvGrpSpPr>
        <p:grpSpPr>
          <a:xfrm>
            <a:off x="1598483" y="2155724"/>
            <a:ext cx="13363661" cy="5267995"/>
            <a:chOff x="0" y="0"/>
            <a:chExt cx="13363660" cy="5267993"/>
          </a:xfrm>
        </p:grpSpPr>
        <p:sp>
          <p:nvSpPr>
            <p:cNvPr id="378" name="Dodavanje i uklanjanje elemenata:"/>
            <p:cNvSpPr txBox="1"/>
            <p:nvPr/>
          </p:nvSpPr>
          <p:spPr>
            <a:xfrm>
              <a:off x="436100" y="426601"/>
              <a:ext cx="9609533" cy="7620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📌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Dodavanje i uklanjanje elemenata:</a:t>
              </a:r>
            </a:p>
          </p:txBody>
        </p:sp>
        <p:pic>
          <p:nvPicPr>
            <p:cNvPr id="379" name="pasted-movie.png" descr="pasted-movi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363661" cy="52679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3" name="Group"/>
          <p:cNvGrpSpPr/>
          <p:nvPr/>
        </p:nvGrpSpPr>
        <p:grpSpPr>
          <a:xfrm>
            <a:off x="1659466" y="6253980"/>
            <a:ext cx="11016733" cy="5804118"/>
            <a:chOff x="0" y="0"/>
            <a:chExt cx="11016732" cy="5804117"/>
          </a:xfrm>
        </p:grpSpPr>
        <p:sp>
          <p:nvSpPr>
            <p:cNvPr id="381" name="Skupovske operacije:"/>
            <p:cNvSpPr txBox="1"/>
            <p:nvPr/>
          </p:nvSpPr>
          <p:spPr>
            <a:xfrm>
              <a:off x="375117" y="375411"/>
              <a:ext cx="9609533" cy="7620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marL="609600" indent="-609600" defTabSz="825500">
                <a:lnSpc>
                  <a:spcPct val="100000"/>
                </a:lnSpc>
                <a:spcBef>
                  <a:spcPts val="0"/>
                </a:spcBef>
                <a:buClr>
                  <a:schemeClr val="accent6">
                    <a:hueOff val="13513096"/>
                    <a:satOff val="-92324"/>
                    <a:lumOff val="-42615"/>
                  </a:schemeClr>
                </a:buClr>
                <a:buSzPct val="123000"/>
                <a:buChar char="🔧"/>
                <a:defRPr baseline="0" sz="3600">
                  <a:latin typeface="+mn-lt"/>
                  <a:ea typeface="+mn-ea"/>
                  <a:cs typeface="+mn-cs"/>
                  <a:sym typeface="Montserrat Thin Bold"/>
                </a:defRPr>
              </a:lvl1pPr>
            </a:lstStyle>
            <a:p>
              <a:pPr/>
              <a:r>
                <a:t>Skupovske operacije:</a:t>
              </a:r>
            </a:p>
          </p:txBody>
        </p:sp>
        <p:pic>
          <p:nvPicPr>
            <p:cNvPr id="382" name="pasted-movie.png" descr="pasted-mov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016733" cy="58041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1"/>
      <p:bldP build="whole" bldLvl="1" animBg="1" rev="0" advAuto="0" spid="383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Iteracija i tipične prime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Iteracija i tipične primene</a:t>
            </a:r>
          </a:p>
        </p:txBody>
      </p:sp>
      <p:sp>
        <p:nvSpPr>
          <p:cNvPr id="386" name="Tipične primene:…"/>
          <p:cNvSpPr txBox="1"/>
          <p:nvPr>
            <p:ph type="body" sz="quarter" idx="1"/>
          </p:nvPr>
        </p:nvSpPr>
        <p:spPr>
          <a:xfrm>
            <a:off x="1843223" y="5318516"/>
            <a:ext cx="10935162" cy="2932856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📌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Tipične primene:</a:t>
            </a:r>
          </a:p>
          <a:p>
            <a:pPr lvl="1"/>
            <a:r>
              <a:t>Uklanjanje duplikata: set(lista)</a:t>
            </a:r>
          </a:p>
          <a:p>
            <a:pPr lvl="1"/>
            <a:r>
              <a:t>Brza provera postojanja</a:t>
            </a:r>
          </a:p>
          <a:p>
            <a:pPr lvl="1"/>
            <a:r>
              <a:t>Operacije skupova (unija, presek, razlika)</a:t>
            </a:r>
          </a:p>
        </p:txBody>
      </p:sp>
      <p:sp>
        <p:nvSpPr>
          <p:cNvPr id="387" name="Iteracija kroz set:"/>
          <p:cNvSpPr txBox="1"/>
          <p:nvPr/>
        </p:nvSpPr>
        <p:spPr>
          <a:xfrm>
            <a:off x="2032000" y="2390767"/>
            <a:ext cx="5408610" cy="70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🔁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lvl1pPr>
          </a:lstStyle>
          <a:p>
            <a:pPr/>
            <a:r>
              <a:t>Iteracija kroz set:</a:t>
            </a:r>
          </a:p>
        </p:txBody>
      </p:sp>
      <p:pic>
        <p:nvPicPr>
          <p:cNvPr id="3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503" y="1722966"/>
            <a:ext cx="9251788" cy="4751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766" y="4251918"/>
            <a:ext cx="8952121" cy="8249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9" grpId="4"/>
      <p:bldP build="whole" bldLvl="1" animBg="1" rev="0" advAuto="0" spid="388" grpId="2"/>
      <p:bldP build="whole" bldLvl="1" animBg="1" rev="0" advAuto="0" spid="387" grpId="1"/>
      <p:bldP build="whole" bldLvl="1" animBg="1" rev="0" advAuto="0" spid="386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Česte greške i savet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Česte greške i saveti</a:t>
            </a:r>
          </a:p>
        </p:txBody>
      </p:sp>
      <p:sp>
        <p:nvSpPr>
          <p:cNvPr id="392" name="Česte greške:…"/>
          <p:cNvSpPr txBox="1"/>
          <p:nvPr>
            <p:ph type="body" sz="quarter" idx="1"/>
          </p:nvPr>
        </p:nvSpPr>
        <p:spPr>
          <a:xfrm>
            <a:off x="2032000" y="2487025"/>
            <a:ext cx="19339453" cy="2822790"/>
          </a:xfrm>
          <a:prstGeom prst="rect">
            <a:avLst/>
          </a:prstGeom>
        </p:spPr>
        <p:txBody>
          <a:bodyPr/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har char="⚠️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Česte greške:</a:t>
            </a:r>
          </a:p>
          <a:p>
            <a:pPr lvl="1"/>
            <a:r>
              <a:rPr>
                <a:latin typeface="Consolas"/>
                <a:ea typeface="Consolas"/>
                <a:cs typeface="Consolas"/>
                <a:sym typeface="Consolas"/>
              </a:rPr>
              <a:t>remove()</a:t>
            </a:r>
            <a:r>
              <a:t> prijavljuje 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grešku ako element ne postoji</a:t>
            </a:r>
          </a:p>
          <a:p>
            <a:pPr lvl="1"/>
            <a:r>
              <a:t>Oslanjanje na redosled (koji ne postoji)</a:t>
            </a:r>
          </a:p>
        </p:txBody>
      </p:sp>
      <p:sp>
        <p:nvSpPr>
          <p:cNvPr id="393" name="Saveti:…"/>
          <p:cNvSpPr txBox="1"/>
          <p:nvPr/>
        </p:nvSpPr>
        <p:spPr>
          <a:xfrm>
            <a:off x="2027766" y="4857692"/>
            <a:ext cx="12413733" cy="2822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defTabSz="825500">
              <a:lnSpc>
                <a:spcPct val="100000"/>
              </a:lnSpc>
              <a:spcBef>
                <a:spcPts val="0"/>
              </a:spcBef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💡"/>
              <a:defRPr baseline="0" sz="3600">
                <a:latin typeface="+mn-lt"/>
                <a:ea typeface="+mn-ea"/>
                <a:cs typeface="+mn-cs"/>
                <a:sym typeface="Montserrat Thin Bold"/>
              </a:defRPr>
            </a:pPr>
            <a:r>
              <a:t>Saveti: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Koristiti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discard()</a:t>
            </a:r>
            <a:r>
              <a:t> umesto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remove()</a:t>
            </a:r>
            <a:r>
              <a:t> ako</a:t>
            </a:r>
            <a:r>
              <a:rPr>
                <a:latin typeface="+mn-lt"/>
                <a:ea typeface="+mn-ea"/>
                <a:cs typeface="+mn-cs"/>
                <a:sym typeface="Montserrat Thin Bold"/>
              </a:rPr>
              <a:t> nije sigurno</a:t>
            </a:r>
            <a:r>
              <a:t> da li element postoji</a:t>
            </a:r>
          </a:p>
          <a:p>
            <a:pPr lvl="1" marL="1117600" indent="-381000">
              <a:buClr>
                <a:schemeClr val="accent6">
                  <a:hueOff val="13513096"/>
                  <a:satOff val="-92324"/>
                  <a:lumOff val="-42615"/>
                </a:schemeClr>
              </a:buClr>
              <a:buSzPct val="123000"/>
              <a:buChar char="⏵"/>
            </a:pPr>
            <a:r>
              <a:t>Za efikasnu deduplikaciju: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set(lista)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93" grpId="2"/>
      <p:bldP build="p" bldLvl="5" animBg="1" rev="0" advAuto="0" spid="39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Montserrat Thin Bold"/>
        <a:ea typeface="Montserrat Thin Bold"/>
        <a:cs typeface="Montserrat Thin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13513096"/>
            <a:satOff val="-92324"/>
            <a:lumOff val="-4261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177800" indent="1905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ontserrat Thin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0" baseline="-1000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Thin Regular"/>
            <a:ea typeface="Montserrat Thin Regular"/>
            <a:cs typeface="Montserrat Thin Regular"/>
            <a:sym typeface="Montserrat Thi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Montserrat Thin Bold"/>
        <a:ea typeface="Montserrat Thin Bold"/>
        <a:cs typeface="Montserrat Thin Bold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hueOff val="13513096"/>
            <a:satOff val="-92324"/>
            <a:lumOff val="-42615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normAutofit fontScale="100000" lnSpcReduction="0"/>
      </a:bodyPr>
      <a:lstStyle>
        <a:defPPr marL="0" marR="177800" indent="19050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Montserrat Thin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b="0" baseline="-1000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Montserrat Thin Regular"/>
            <a:ea typeface="Montserrat Thin Regular"/>
            <a:cs typeface="Montserrat Thin Regular"/>
            <a:sym typeface="Montserrat Thin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